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1"/>
  </p:notesMasterIdLst>
  <p:sldIdLst>
    <p:sldId id="279" r:id="rId2"/>
    <p:sldId id="256" r:id="rId3"/>
    <p:sldId id="257" r:id="rId4"/>
    <p:sldId id="264" r:id="rId5"/>
    <p:sldId id="280" r:id="rId6"/>
    <p:sldId id="281" r:id="rId7"/>
    <p:sldId id="282" r:id="rId8"/>
    <p:sldId id="283" r:id="rId9"/>
    <p:sldId id="284" r:id="rId10"/>
    <p:sldId id="285" r:id="rId11"/>
    <p:sldId id="286" r:id="rId12"/>
    <p:sldId id="287" r:id="rId13"/>
    <p:sldId id="288" r:id="rId14"/>
    <p:sldId id="289" r:id="rId15"/>
    <p:sldId id="261" r:id="rId16"/>
    <p:sldId id="262" r:id="rId17"/>
    <p:sldId id="266" r:id="rId18"/>
    <p:sldId id="263" r:id="rId19"/>
    <p:sldId id="268" r:id="rId20"/>
    <p:sldId id="269" r:id="rId21"/>
    <p:sldId id="270" r:id="rId22"/>
    <p:sldId id="290" r:id="rId23"/>
    <p:sldId id="271" r:id="rId24"/>
    <p:sldId id="272" r:id="rId25"/>
    <p:sldId id="267" r:id="rId26"/>
    <p:sldId id="273" r:id="rId27"/>
    <p:sldId id="291" r:id="rId28"/>
    <p:sldId id="292" r:id="rId29"/>
    <p:sldId id="274" r:id="rId30"/>
    <p:sldId id="295" r:id="rId31"/>
    <p:sldId id="293" r:id="rId32"/>
    <p:sldId id="275" r:id="rId33"/>
    <p:sldId id="294" r:id="rId34"/>
    <p:sldId id="276" r:id="rId35"/>
    <p:sldId id="296" r:id="rId36"/>
    <p:sldId id="277" r:id="rId37"/>
    <p:sldId id="297" r:id="rId38"/>
    <p:sldId id="298" r:id="rId39"/>
    <p:sldId id="299" r:id="rId40"/>
    <p:sldId id="278" r:id="rId41"/>
    <p:sldId id="300" r:id="rId42"/>
    <p:sldId id="301" r:id="rId43"/>
    <p:sldId id="302" r:id="rId44"/>
    <p:sldId id="303" r:id="rId45"/>
    <p:sldId id="304" r:id="rId46"/>
    <p:sldId id="305" r:id="rId47"/>
    <p:sldId id="310" r:id="rId48"/>
    <p:sldId id="311" r:id="rId49"/>
    <p:sldId id="306" r:id="rId50"/>
    <p:sldId id="307" r:id="rId51"/>
    <p:sldId id="308" r:id="rId52"/>
    <p:sldId id="309"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 id="327" r:id="rId69"/>
    <p:sldId id="328" r:id="rId7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5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AE53D7-EC2C-4AAF-A330-806DEB4099DE}" type="datetimeFigureOut">
              <a:rPr lang="en-IN" smtClean="0"/>
              <a:t>11-04-2021</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231D1D-C4BD-4405-BED5-09359FE8ABDA}" type="slidenum">
              <a:rPr lang="en-IN" smtClean="0"/>
              <a:t>‹#›</a:t>
            </a:fld>
            <a:endParaRPr lang="en-IN"/>
          </a:p>
        </p:txBody>
      </p:sp>
    </p:spTree>
    <p:extLst>
      <p:ext uri="{BB962C8B-B14F-4D97-AF65-F5344CB8AC3E}">
        <p14:creationId xmlns:p14="http://schemas.microsoft.com/office/powerpoint/2010/main" val="2159176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06BB6196-3238-485C-A2D0-95F476A01ACD}"/>
              </a:ext>
            </a:extLst>
          </p:cNvPr>
          <p:cNvSpPr>
            <a:spLocks noGrp="1"/>
          </p:cNvSpPr>
          <p:nvPr>
            <p:ph type="sldNum" sz="quarter" idx="5"/>
          </p:nvPr>
        </p:nvSpPr>
        <p:spPr/>
        <p:txBody>
          <a:bodyPr/>
          <a:lstStyle/>
          <a:p>
            <a:fld id="{85FA0B77-E56C-41AF-97BF-19179B7F6244}" type="slidenum">
              <a:rPr lang="en-US" altLang="en-US"/>
              <a:pPr/>
              <a:t>4</a:t>
            </a:fld>
            <a:endParaRPr lang="en-US" altLang="en-US"/>
          </a:p>
        </p:txBody>
      </p:sp>
      <p:sp>
        <p:nvSpPr>
          <p:cNvPr id="17409" name="Slide Image Placeholder 1">
            <a:extLst>
              <a:ext uri="{FF2B5EF4-FFF2-40B4-BE49-F238E27FC236}">
                <a16:creationId xmlns:a16="http://schemas.microsoft.com/office/drawing/2014/main" id="{BC33758F-1EBA-47BF-9C16-98786C9F7CF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Notes Placeholder 2">
            <a:extLst>
              <a:ext uri="{FF2B5EF4-FFF2-40B4-BE49-F238E27FC236}">
                <a16:creationId xmlns:a16="http://schemas.microsoft.com/office/drawing/2014/main" id="{B0C7E8E2-8BA4-404D-A69A-DBB92E7666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17411" name="Slide Number Placeholder 3">
            <a:extLst>
              <a:ext uri="{FF2B5EF4-FFF2-40B4-BE49-F238E27FC236}">
                <a16:creationId xmlns:a16="http://schemas.microsoft.com/office/drawing/2014/main" id="{6E4AEFB6-E278-44BB-9F1B-42541735B60E}"/>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A5967521-EC09-4787-B8F0-A0723BE7DF29}" type="slidenum">
              <a:rPr lang="en-US" altLang="en-US" sz="1200">
                <a:latin typeface="Calibri" panose="020F0502020204030204" pitchFamily="34" charset="0"/>
              </a:rPr>
              <a:pPr algn="r">
                <a:buClrTx/>
                <a:buSzTx/>
                <a:buFontTx/>
                <a:buNone/>
              </a:pPr>
              <a:t>4</a:t>
            </a:fld>
            <a:endParaRPr lang="en-US" altLang="en-US" sz="1200">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59D7B747-5348-4930-A5EC-DD41A20EC9D2}"/>
              </a:ext>
            </a:extLst>
          </p:cNvPr>
          <p:cNvSpPr>
            <a:spLocks noGrp="1"/>
          </p:cNvSpPr>
          <p:nvPr>
            <p:ph type="sldNum" sz="quarter" idx="5"/>
          </p:nvPr>
        </p:nvSpPr>
        <p:spPr/>
        <p:txBody>
          <a:bodyPr/>
          <a:lstStyle/>
          <a:p>
            <a:fld id="{7E9253B5-56E0-44FB-9F5F-BD13A973B98E}" type="slidenum">
              <a:rPr lang="en-US" altLang="en-US"/>
              <a:pPr/>
              <a:t>17</a:t>
            </a:fld>
            <a:endParaRPr lang="en-US" altLang="en-US"/>
          </a:p>
        </p:txBody>
      </p:sp>
      <p:sp>
        <p:nvSpPr>
          <p:cNvPr id="21505" name="Slide Image Placeholder 1">
            <a:extLst>
              <a:ext uri="{FF2B5EF4-FFF2-40B4-BE49-F238E27FC236}">
                <a16:creationId xmlns:a16="http://schemas.microsoft.com/office/drawing/2014/main" id="{7FD980AB-BCFD-4CF5-AF27-E52EDD6F40C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6" name="Notes Placeholder 2">
            <a:extLst>
              <a:ext uri="{FF2B5EF4-FFF2-40B4-BE49-F238E27FC236}">
                <a16:creationId xmlns:a16="http://schemas.microsoft.com/office/drawing/2014/main" id="{2C5CCA1D-21CD-45B2-B33E-11CA70CAAD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21507" name="Slide Number Placeholder 3">
            <a:extLst>
              <a:ext uri="{FF2B5EF4-FFF2-40B4-BE49-F238E27FC236}">
                <a16:creationId xmlns:a16="http://schemas.microsoft.com/office/drawing/2014/main" id="{13CAC915-EFAF-4221-BC0A-A60FF3DDC6D6}"/>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70FE34BD-C22E-4799-ACA3-9A9D05A53E6E}" type="slidenum">
              <a:rPr lang="en-US" altLang="en-US" sz="1200">
                <a:latin typeface="Calibri" panose="020F0502020204030204" pitchFamily="34" charset="0"/>
              </a:rPr>
              <a:pPr algn="r">
                <a:buClrTx/>
                <a:buSzTx/>
                <a:buFontTx/>
                <a:buNone/>
              </a:pPr>
              <a:t>17</a:t>
            </a:fld>
            <a:endParaRPr lang="en-US" altLang="en-US" sz="1200">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D5446FCD-9361-409D-B7AD-6143B373388F}"/>
              </a:ext>
            </a:extLst>
          </p:cNvPr>
          <p:cNvSpPr>
            <a:spLocks noGrp="1"/>
          </p:cNvSpPr>
          <p:nvPr>
            <p:ph type="sldNum" sz="quarter" idx="5"/>
          </p:nvPr>
        </p:nvSpPr>
        <p:spPr/>
        <p:txBody>
          <a:bodyPr/>
          <a:lstStyle/>
          <a:p>
            <a:fld id="{730ABCEE-0895-4402-8304-58519C16B090}" type="slidenum">
              <a:rPr lang="en-US" altLang="en-US"/>
              <a:pPr/>
              <a:t>19</a:t>
            </a:fld>
            <a:endParaRPr lang="en-US" altLang="en-US"/>
          </a:p>
        </p:txBody>
      </p:sp>
      <p:sp>
        <p:nvSpPr>
          <p:cNvPr id="27649" name="Slide Image Placeholder 1">
            <a:extLst>
              <a:ext uri="{FF2B5EF4-FFF2-40B4-BE49-F238E27FC236}">
                <a16:creationId xmlns:a16="http://schemas.microsoft.com/office/drawing/2014/main" id="{1C36A8A7-A0A7-44B6-89AB-4A4C595A5B7A}"/>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Notes Placeholder 2">
            <a:extLst>
              <a:ext uri="{FF2B5EF4-FFF2-40B4-BE49-F238E27FC236}">
                <a16:creationId xmlns:a16="http://schemas.microsoft.com/office/drawing/2014/main" id="{CF8ED748-140D-4290-B56C-6E3ECE1DB3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27651" name="Slide Number Placeholder 3">
            <a:extLst>
              <a:ext uri="{FF2B5EF4-FFF2-40B4-BE49-F238E27FC236}">
                <a16:creationId xmlns:a16="http://schemas.microsoft.com/office/drawing/2014/main" id="{D2C2F3A1-D931-4810-89BF-234EEBB24B20}"/>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7C6EACDF-3C55-418A-AD39-1EBDDA7F6E1E}" type="slidenum">
              <a:rPr lang="en-US" altLang="en-US" sz="1200">
                <a:latin typeface="Calibri" panose="020F0502020204030204" pitchFamily="34" charset="0"/>
              </a:rPr>
              <a:pPr algn="r">
                <a:buClrTx/>
                <a:buSzTx/>
                <a:buFontTx/>
                <a:buNone/>
              </a:pPr>
              <a:t>19</a:t>
            </a:fld>
            <a:endParaRPr lang="en-US" altLang="en-US" sz="1200">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04811FA7-332A-4B64-A6DB-A936085723B8}"/>
              </a:ext>
            </a:extLst>
          </p:cNvPr>
          <p:cNvSpPr>
            <a:spLocks noGrp="1"/>
          </p:cNvSpPr>
          <p:nvPr>
            <p:ph type="sldNum" sz="quarter" idx="5"/>
          </p:nvPr>
        </p:nvSpPr>
        <p:spPr/>
        <p:txBody>
          <a:bodyPr/>
          <a:lstStyle/>
          <a:p>
            <a:fld id="{59FF72E6-6823-425B-BB9A-AA13E8117EFD}" type="slidenum">
              <a:rPr lang="en-US" altLang="en-US"/>
              <a:pPr/>
              <a:t>20</a:t>
            </a:fld>
            <a:endParaRPr lang="en-US" altLang="en-US"/>
          </a:p>
        </p:txBody>
      </p:sp>
      <p:sp>
        <p:nvSpPr>
          <p:cNvPr id="29697" name="Slide Image Placeholder 1">
            <a:extLst>
              <a:ext uri="{FF2B5EF4-FFF2-40B4-BE49-F238E27FC236}">
                <a16:creationId xmlns:a16="http://schemas.microsoft.com/office/drawing/2014/main" id="{62366333-5680-4116-BF52-73F5B890F3A0}"/>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a:extLst>
              <a:ext uri="{FF2B5EF4-FFF2-40B4-BE49-F238E27FC236}">
                <a16:creationId xmlns:a16="http://schemas.microsoft.com/office/drawing/2014/main" id="{C644A94F-E74D-4D21-9610-B7B782A58E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29699" name="Slide Number Placeholder 3">
            <a:extLst>
              <a:ext uri="{FF2B5EF4-FFF2-40B4-BE49-F238E27FC236}">
                <a16:creationId xmlns:a16="http://schemas.microsoft.com/office/drawing/2014/main" id="{6F504DFF-04E6-4FC4-9E26-E3160C0E07A5}"/>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ABBBF71F-547E-45A3-98D1-1EB99BA45D5C}" type="slidenum">
              <a:rPr lang="en-US" altLang="en-US" sz="1200">
                <a:latin typeface="Calibri" panose="020F0502020204030204" pitchFamily="34" charset="0"/>
              </a:rPr>
              <a:pPr algn="r">
                <a:buClrTx/>
                <a:buSzTx/>
                <a:buFontTx/>
                <a:buNone/>
              </a:pPr>
              <a:t>20</a:t>
            </a:fld>
            <a:endParaRPr lang="en-US" altLang="en-US" sz="1200">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30D38C1A-52D7-4099-AE4B-A32AF9A37BFF}"/>
              </a:ext>
            </a:extLst>
          </p:cNvPr>
          <p:cNvSpPr>
            <a:spLocks noGrp="1"/>
          </p:cNvSpPr>
          <p:nvPr>
            <p:ph type="sldNum" sz="quarter" idx="5"/>
          </p:nvPr>
        </p:nvSpPr>
        <p:spPr/>
        <p:txBody>
          <a:bodyPr/>
          <a:lstStyle/>
          <a:p>
            <a:fld id="{59E5329C-4B82-4327-91F7-25FED88CDE89}" type="slidenum">
              <a:rPr lang="en-US" altLang="en-US"/>
              <a:pPr/>
              <a:t>21</a:t>
            </a:fld>
            <a:endParaRPr lang="en-US" altLang="en-US"/>
          </a:p>
        </p:txBody>
      </p:sp>
      <p:sp>
        <p:nvSpPr>
          <p:cNvPr id="31745" name="Slide Image Placeholder 1">
            <a:extLst>
              <a:ext uri="{FF2B5EF4-FFF2-40B4-BE49-F238E27FC236}">
                <a16:creationId xmlns:a16="http://schemas.microsoft.com/office/drawing/2014/main" id="{8F953187-6A9A-4ACD-86EE-2707C3B758F6}"/>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Notes Placeholder 2">
            <a:extLst>
              <a:ext uri="{FF2B5EF4-FFF2-40B4-BE49-F238E27FC236}">
                <a16:creationId xmlns:a16="http://schemas.microsoft.com/office/drawing/2014/main" id="{D1AE2551-14D5-47CD-85A8-1A5AAA292F7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31747" name="Slide Number Placeholder 3">
            <a:extLst>
              <a:ext uri="{FF2B5EF4-FFF2-40B4-BE49-F238E27FC236}">
                <a16:creationId xmlns:a16="http://schemas.microsoft.com/office/drawing/2014/main" id="{229A5E6E-198A-4B5F-8490-337328F4055C}"/>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C3137B07-B30E-4AF9-928D-0F13877B9662}" type="slidenum">
              <a:rPr lang="en-US" altLang="en-US" sz="1200">
                <a:latin typeface="Calibri" panose="020F0502020204030204" pitchFamily="34" charset="0"/>
              </a:rPr>
              <a:pPr algn="r">
                <a:buClrTx/>
                <a:buSzTx/>
                <a:buFontTx/>
                <a:buNone/>
              </a:pPr>
              <a:t>21</a:t>
            </a:fld>
            <a:endParaRPr lang="en-US" altLang="en-US" sz="1200">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A0B2EC1E-DCBD-46DA-809E-24F56986139C}"/>
              </a:ext>
            </a:extLst>
          </p:cNvPr>
          <p:cNvSpPr>
            <a:spLocks noGrp="1"/>
          </p:cNvSpPr>
          <p:nvPr>
            <p:ph type="sldNum" sz="quarter" idx="5"/>
          </p:nvPr>
        </p:nvSpPr>
        <p:spPr/>
        <p:txBody>
          <a:bodyPr/>
          <a:lstStyle/>
          <a:p>
            <a:fld id="{3C84E887-75F3-4D96-B946-F4852AE2AE14}" type="slidenum">
              <a:rPr lang="en-US" altLang="en-US"/>
              <a:pPr/>
              <a:t>23</a:t>
            </a:fld>
            <a:endParaRPr lang="en-US" altLang="en-US"/>
          </a:p>
        </p:txBody>
      </p:sp>
      <p:sp>
        <p:nvSpPr>
          <p:cNvPr id="33793" name="Slide Image Placeholder 1">
            <a:extLst>
              <a:ext uri="{FF2B5EF4-FFF2-40B4-BE49-F238E27FC236}">
                <a16:creationId xmlns:a16="http://schemas.microsoft.com/office/drawing/2014/main" id="{0DA45C26-811B-476F-9741-00C645DE9433}"/>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CF32F382-6ACF-4E53-B933-6F51D314C71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33795" name="Slide Number Placeholder 3">
            <a:extLst>
              <a:ext uri="{FF2B5EF4-FFF2-40B4-BE49-F238E27FC236}">
                <a16:creationId xmlns:a16="http://schemas.microsoft.com/office/drawing/2014/main" id="{6F5201BE-684D-42DE-8E4E-B08379F27711}"/>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11AFA9B6-8F39-4D3B-9017-4CF5E819C133}" type="slidenum">
              <a:rPr lang="en-US" altLang="en-US" sz="1200">
                <a:latin typeface="Calibri" panose="020F0502020204030204" pitchFamily="34" charset="0"/>
              </a:rPr>
              <a:pPr algn="r">
                <a:buClrTx/>
                <a:buSzTx/>
                <a:buFontTx/>
                <a:buNone/>
              </a:pPr>
              <a:t>23</a:t>
            </a:fld>
            <a:endParaRPr lang="en-US" altLang="en-US" sz="1200">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F6DD9641-D7CA-49E3-95C9-01CC2366B05D}"/>
              </a:ext>
            </a:extLst>
          </p:cNvPr>
          <p:cNvSpPr>
            <a:spLocks noGrp="1"/>
          </p:cNvSpPr>
          <p:nvPr>
            <p:ph type="sldNum" sz="quarter" idx="5"/>
          </p:nvPr>
        </p:nvSpPr>
        <p:spPr/>
        <p:txBody>
          <a:bodyPr/>
          <a:lstStyle/>
          <a:p>
            <a:fld id="{81892324-A904-471D-91FE-F215971E96C3}" type="slidenum">
              <a:rPr lang="en-US" altLang="en-US"/>
              <a:pPr/>
              <a:t>25</a:t>
            </a:fld>
            <a:endParaRPr lang="en-US" altLang="en-US"/>
          </a:p>
        </p:txBody>
      </p:sp>
      <p:sp>
        <p:nvSpPr>
          <p:cNvPr id="35841" name="Slide Image Placeholder 1">
            <a:extLst>
              <a:ext uri="{FF2B5EF4-FFF2-40B4-BE49-F238E27FC236}">
                <a16:creationId xmlns:a16="http://schemas.microsoft.com/office/drawing/2014/main" id="{940C8CA6-5279-4152-AF92-B9F40F4964B3}"/>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a:extLst>
              <a:ext uri="{FF2B5EF4-FFF2-40B4-BE49-F238E27FC236}">
                <a16:creationId xmlns:a16="http://schemas.microsoft.com/office/drawing/2014/main" id="{BF16160A-0C4C-4AD4-91E0-3EFC64A3C4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35843" name="Slide Number Placeholder 3">
            <a:extLst>
              <a:ext uri="{FF2B5EF4-FFF2-40B4-BE49-F238E27FC236}">
                <a16:creationId xmlns:a16="http://schemas.microsoft.com/office/drawing/2014/main" id="{463B95D2-E9BF-4F84-86BD-76F56C92AEB3}"/>
              </a:ext>
            </a:extLst>
          </p:cNvPr>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0"/>
              </a:spcBef>
              <a:defRPr>
                <a:solidFill>
                  <a:schemeClr val="tx1"/>
                </a:solidFill>
                <a:latin typeface="Georgia" panose="02040502050405020303" pitchFamily="18" charset="0"/>
              </a:defRPr>
            </a:lvl1pPr>
            <a:lvl2pPr marL="742950" indent="-285750">
              <a:spcBef>
                <a:spcPct val="0"/>
              </a:spcBef>
              <a:defRPr>
                <a:solidFill>
                  <a:schemeClr val="tx1"/>
                </a:solidFill>
                <a:latin typeface="Georgia" panose="02040502050405020303" pitchFamily="18" charset="0"/>
              </a:defRPr>
            </a:lvl2pPr>
            <a:lvl3pPr marL="1143000" indent="-228600">
              <a:spcBef>
                <a:spcPct val="0"/>
              </a:spcBef>
              <a:defRPr>
                <a:solidFill>
                  <a:schemeClr val="tx1"/>
                </a:solidFill>
                <a:latin typeface="Georgia" panose="02040502050405020303" pitchFamily="18" charset="0"/>
              </a:defRPr>
            </a:lvl3pPr>
            <a:lvl4pPr marL="1600200" indent="-228600">
              <a:spcBef>
                <a:spcPct val="0"/>
              </a:spcBef>
              <a:defRPr>
                <a:solidFill>
                  <a:schemeClr val="tx1"/>
                </a:solidFill>
                <a:latin typeface="Georgia" panose="02040502050405020303" pitchFamily="18" charset="0"/>
              </a:defRPr>
            </a:lvl4pPr>
            <a:lvl5pPr marL="2057400" indent="-228600">
              <a:spcBef>
                <a:spcPct val="0"/>
              </a:spcBef>
              <a:defRPr>
                <a:solidFill>
                  <a:schemeClr val="tx1"/>
                </a:solidFill>
                <a:latin typeface="Georgia" panose="02040502050405020303" pitchFamily="18" charset="0"/>
              </a:defRPr>
            </a:lvl5pPr>
            <a:lvl6pPr marL="2514600" indent="-228600" fontAlgn="base">
              <a:spcBef>
                <a:spcPct val="0"/>
              </a:spcBef>
              <a:spcAft>
                <a:spcPct val="0"/>
              </a:spcAft>
              <a:defRPr>
                <a:solidFill>
                  <a:schemeClr val="tx1"/>
                </a:solidFill>
                <a:latin typeface="Georgia" panose="02040502050405020303" pitchFamily="18" charset="0"/>
              </a:defRPr>
            </a:lvl6pPr>
            <a:lvl7pPr marL="2971800" indent="-228600" fontAlgn="base">
              <a:spcBef>
                <a:spcPct val="0"/>
              </a:spcBef>
              <a:spcAft>
                <a:spcPct val="0"/>
              </a:spcAft>
              <a:defRPr>
                <a:solidFill>
                  <a:schemeClr val="tx1"/>
                </a:solidFill>
                <a:latin typeface="Georgia" panose="02040502050405020303" pitchFamily="18" charset="0"/>
              </a:defRPr>
            </a:lvl7pPr>
            <a:lvl8pPr marL="3429000" indent="-228600" fontAlgn="base">
              <a:spcBef>
                <a:spcPct val="0"/>
              </a:spcBef>
              <a:spcAft>
                <a:spcPct val="0"/>
              </a:spcAft>
              <a:defRPr>
                <a:solidFill>
                  <a:schemeClr val="tx1"/>
                </a:solidFill>
                <a:latin typeface="Georgia" panose="02040502050405020303" pitchFamily="18" charset="0"/>
              </a:defRPr>
            </a:lvl8pPr>
            <a:lvl9pPr marL="3886200" indent="-228600" fontAlgn="base">
              <a:spcBef>
                <a:spcPct val="0"/>
              </a:spcBef>
              <a:spcAft>
                <a:spcPct val="0"/>
              </a:spcAft>
              <a:defRPr>
                <a:solidFill>
                  <a:schemeClr val="tx1"/>
                </a:solidFill>
                <a:latin typeface="Georgia" panose="02040502050405020303" pitchFamily="18" charset="0"/>
              </a:defRPr>
            </a:lvl9pPr>
          </a:lstStyle>
          <a:p>
            <a:pPr algn="r">
              <a:buClrTx/>
              <a:buSzTx/>
              <a:buFontTx/>
              <a:buNone/>
            </a:pPr>
            <a:fld id="{09B5C85F-92FA-4227-8B83-561B2FD69240}" type="slidenum">
              <a:rPr lang="en-US" altLang="en-US" sz="1200">
                <a:latin typeface="Calibri" panose="020F0502020204030204" pitchFamily="34" charset="0"/>
              </a:rPr>
              <a:pPr algn="r">
                <a:buClrTx/>
                <a:buSzTx/>
                <a:buFontTx/>
                <a:buNone/>
              </a:pPr>
              <a:t>25</a:t>
            </a:fld>
            <a:endParaRPr lang="en-US" altLang="en-US" sz="120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1871654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2535751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48EDC937-AB40-48EC-97CC-3E927C50F1AD}" type="slidenum">
              <a:rPr lang="en-IN" smtClean="0"/>
              <a:t>‹#›</a:t>
            </a:fld>
            <a:endParaRPr lang="en-IN"/>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854787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42658316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48EDC937-AB40-48EC-97CC-3E927C50F1AD}" type="slidenum">
              <a:rPr lang="en-IN" smtClean="0"/>
              <a:t>‹#›</a:t>
            </a:fld>
            <a:endParaRPr lang="en-IN"/>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323669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14292738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4189148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2166126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1524687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C7E1FD-E4A4-487F-8688-25B14627644F}" type="datetimeFigureOut">
              <a:rPr lang="en-IN" smtClean="0"/>
              <a:t>11-04-2021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305144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952769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C7E1FD-E4A4-487F-8688-25B14627644F}" type="datetimeFigureOut">
              <a:rPr lang="en-IN" smtClean="0"/>
              <a:t>11-04-2021</a:t>
            </a:fld>
            <a:endParaRPr lang="en-IN"/>
          </a:p>
        </p:txBody>
      </p:sp>
      <p:sp>
        <p:nvSpPr>
          <p:cNvPr id="8" name="Footer Placeholder 7"/>
          <p:cNvSpPr>
            <a:spLocks noGrp="1"/>
          </p:cNvSpPr>
          <p:nvPr>
            <p:ph type="ftr" sz="quarter" idx="11"/>
          </p:nvPr>
        </p:nvSpPr>
        <p:spPr/>
        <p:txBody>
          <a:bodyPr/>
          <a:lstStyle/>
          <a:p>
            <a:endParaRPr lang="en-IN"/>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24983232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C7E1FD-E4A4-487F-8688-25B14627644F}" type="datetimeFigureOut">
              <a:rPr lang="en-IN" smtClean="0"/>
              <a:t>11-04-2021</a:t>
            </a:fld>
            <a:endParaRPr lang="en-IN"/>
          </a:p>
        </p:txBody>
      </p:sp>
      <p:sp>
        <p:nvSpPr>
          <p:cNvPr id="4" name="Footer Placeholder 3"/>
          <p:cNvSpPr>
            <a:spLocks noGrp="1"/>
          </p:cNvSpPr>
          <p:nvPr>
            <p:ph type="ftr" sz="quarter" idx="11"/>
          </p:nvPr>
        </p:nvSpPr>
        <p:spPr/>
        <p:txBody>
          <a:bodyPr/>
          <a:lstStyle/>
          <a:p>
            <a:endParaRPr lang="en-IN"/>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814167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C7E1FD-E4A4-487F-8688-25B14627644F}" type="datetimeFigureOut">
              <a:rPr lang="en-IN" smtClean="0"/>
              <a:t>11-04-2021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3634098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2531169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C7E1FD-E4A4-487F-8688-25B14627644F}" type="datetimeFigureOut">
              <a:rPr lang="en-IN" smtClean="0"/>
              <a:t>11-04-2021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48EDC937-AB40-48EC-97CC-3E927C50F1AD}" type="slidenum">
              <a:rPr lang="en-IN" smtClean="0"/>
              <a:t>‹#›</a:t>
            </a:fld>
            <a:endParaRPr lang="en-IN"/>
          </a:p>
        </p:txBody>
      </p:sp>
    </p:spTree>
    <p:extLst>
      <p:ext uri="{BB962C8B-B14F-4D97-AF65-F5344CB8AC3E}">
        <p14:creationId xmlns:p14="http://schemas.microsoft.com/office/powerpoint/2010/main" val="1362732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285"/>
            <a:ext cx="1952272" cy="6852968"/>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48C7E1FD-E4A4-487F-8688-25B14627644F}" type="datetimeFigureOut">
              <a:rPr lang="en-IN" smtClean="0"/>
              <a:t>11-04-2021</a:t>
            </a:fld>
            <a:endParaRPr lang="en-IN"/>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48EDC937-AB40-48EC-97CC-3E927C50F1AD}" type="slidenum">
              <a:rPr lang="en-IN" smtClean="0"/>
              <a:t>‹#›</a:t>
            </a:fld>
            <a:endParaRPr lang="en-IN"/>
          </a:p>
        </p:txBody>
      </p:sp>
    </p:spTree>
    <p:extLst>
      <p:ext uri="{BB962C8B-B14F-4D97-AF65-F5344CB8AC3E}">
        <p14:creationId xmlns:p14="http://schemas.microsoft.com/office/powerpoint/2010/main" val="9723035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3D5422-4A1C-4B1C-B894-E81957EECE4B}"/>
              </a:ext>
            </a:extLst>
          </p:cNvPr>
          <p:cNvSpPr>
            <a:spLocks noGrp="1"/>
          </p:cNvSpPr>
          <p:nvPr>
            <p:ph type="ctrTitle"/>
          </p:nvPr>
        </p:nvSpPr>
        <p:spPr/>
        <p:txBody>
          <a:bodyPr>
            <a:noAutofit/>
          </a:bodyPr>
          <a:lstStyle/>
          <a:p>
            <a:r>
              <a:rPr lang="en-IN" sz="3200" dirty="0">
                <a:solidFill>
                  <a:schemeClr val="tx1"/>
                </a:solidFill>
              </a:rPr>
              <a:t>Hardware Software Co-Design and Program Modelling</a:t>
            </a:r>
            <a:endParaRPr lang="en-IN" sz="3200" dirty="0"/>
          </a:p>
        </p:txBody>
      </p:sp>
      <p:sp>
        <p:nvSpPr>
          <p:cNvPr id="5" name="Subtitle 4">
            <a:extLst>
              <a:ext uri="{FF2B5EF4-FFF2-40B4-BE49-F238E27FC236}">
                <a16:creationId xmlns:a16="http://schemas.microsoft.com/office/drawing/2014/main" id="{308AFE57-6A52-4079-8D24-4EB2E629A2D7}"/>
              </a:ext>
            </a:extLst>
          </p:cNvPr>
          <p:cNvSpPr>
            <a:spLocks noGrp="1"/>
          </p:cNvSpPr>
          <p:nvPr>
            <p:ph type="subTitle" idx="1"/>
          </p:nvPr>
        </p:nvSpPr>
        <p:spPr/>
        <p:txBody>
          <a:bodyPr/>
          <a:lstStyle/>
          <a:p>
            <a:pPr algn="r"/>
            <a:r>
              <a:rPr lang="en-IN" dirty="0"/>
              <a:t>Module 2</a:t>
            </a:r>
          </a:p>
        </p:txBody>
      </p:sp>
    </p:spTree>
    <p:extLst>
      <p:ext uri="{BB962C8B-B14F-4D97-AF65-F5344CB8AC3E}">
        <p14:creationId xmlns:p14="http://schemas.microsoft.com/office/powerpoint/2010/main" val="1949424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3AB34-3415-487E-B1F4-511E9D5F1CF7}"/>
              </a:ext>
            </a:extLst>
          </p:cNvPr>
          <p:cNvSpPr>
            <a:spLocks noGrp="1"/>
          </p:cNvSpPr>
          <p:nvPr>
            <p:ph type="title"/>
          </p:nvPr>
        </p:nvSpPr>
        <p:spPr/>
        <p:txBody>
          <a:bodyPr/>
          <a:lstStyle/>
          <a:p>
            <a:r>
              <a:rPr lang="en-IN" dirty="0"/>
              <a:t>Finite State Machine Data Path</a:t>
            </a:r>
          </a:p>
        </p:txBody>
      </p:sp>
      <p:sp>
        <p:nvSpPr>
          <p:cNvPr id="3" name="Content Placeholder 2">
            <a:extLst>
              <a:ext uri="{FF2B5EF4-FFF2-40B4-BE49-F238E27FC236}">
                <a16:creationId xmlns:a16="http://schemas.microsoft.com/office/drawing/2014/main" id="{FF469F19-8EE8-440C-8597-EBC6761C9314}"/>
              </a:ext>
            </a:extLst>
          </p:cNvPr>
          <p:cNvSpPr>
            <a:spLocks noGrp="1"/>
          </p:cNvSpPr>
          <p:nvPr>
            <p:ph idx="1"/>
          </p:nvPr>
        </p:nvSpPr>
        <p:spPr/>
        <p:txBody>
          <a:bodyPr/>
          <a:lstStyle/>
          <a:p>
            <a:r>
              <a:rPr lang="en-IN" dirty="0"/>
              <a:t>FSMD combines controller architecture with data path architecture.</a:t>
            </a:r>
          </a:p>
          <a:p>
            <a:r>
              <a:rPr lang="en-IN" dirty="0"/>
              <a:t>Controller generates control input and data path processes the data.</a:t>
            </a:r>
          </a:p>
          <a:p>
            <a:r>
              <a:rPr lang="en-IN" dirty="0"/>
              <a:t>Data path contains two types of input output ports</a:t>
            </a:r>
          </a:p>
          <a:p>
            <a:pPr lvl="1"/>
            <a:r>
              <a:rPr lang="en-IN" dirty="0"/>
              <a:t>One is control port for receiving and sending control signals to and from control units</a:t>
            </a:r>
          </a:p>
          <a:p>
            <a:pPr lvl="1"/>
            <a:r>
              <a:rPr lang="en-IN" dirty="0"/>
              <a:t>Second one is I/O port interface with the data path to the outside world for data input and output.</a:t>
            </a:r>
          </a:p>
          <a:p>
            <a:pPr lvl="1"/>
            <a:endParaRPr lang="en-IN" dirty="0"/>
          </a:p>
        </p:txBody>
      </p:sp>
    </p:spTree>
    <p:extLst>
      <p:ext uri="{BB962C8B-B14F-4D97-AF65-F5344CB8AC3E}">
        <p14:creationId xmlns:p14="http://schemas.microsoft.com/office/powerpoint/2010/main" val="1835178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253E8-A788-4034-A4B7-905EB6720317}"/>
              </a:ext>
            </a:extLst>
          </p:cNvPr>
          <p:cNvSpPr>
            <a:spLocks noGrp="1"/>
          </p:cNvSpPr>
          <p:nvPr>
            <p:ph type="title"/>
          </p:nvPr>
        </p:nvSpPr>
        <p:spPr/>
        <p:txBody>
          <a:bodyPr/>
          <a:lstStyle/>
          <a:p>
            <a:r>
              <a:rPr lang="en-IN" dirty="0"/>
              <a:t>Complex Instruction set Computing</a:t>
            </a:r>
          </a:p>
        </p:txBody>
      </p:sp>
      <p:sp>
        <p:nvSpPr>
          <p:cNvPr id="3" name="Content Placeholder 2">
            <a:extLst>
              <a:ext uri="{FF2B5EF4-FFF2-40B4-BE49-F238E27FC236}">
                <a16:creationId xmlns:a16="http://schemas.microsoft.com/office/drawing/2014/main" id="{993A656D-415C-48F5-969F-24905B62C792}"/>
              </a:ext>
            </a:extLst>
          </p:cNvPr>
          <p:cNvSpPr>
            <a:spLocks noGrp="1"/>
          </p:cNvSpPr>
          <p:nvPr>
            <p:ph idx="1"/>
          </p:nvPr>
        </p:nvSpPr>
        <p:spPr/>
        <p:txBody>
          <a:bodyPr/>
          <a:lstStyle/>
          <a:p>
            <a:r>
              <a:rPr lang="en-IN" dirty="0"/>
              <a:t>Uses instruction set for doing complex operations</a:t>
            </a:r>
          </a:p>
          <a:p>
            <a:r>
              <a:rPr lang="en-IN" dirty="0"/>
              <a:t>Complex instruction will reduce memory access and program memory size requirements</a:t>
            </a:r>
          </a:p>
          <a:p>
            <a:r>
              <a:rPr lang="en-IN" dirty="0"/>
              <a:t>It requires additional silicon for implementing micro code decoder for decoding instructions.</a:t>
            </a:r>
          </a:p>
          <a:p>
            <a:r>
              <a:rPr lang="en-IN" dirty="0"/>
              <a:t>Data path is also complex</a:t>
            </a:r>
          </a:p>
        </p:txBody>
      </p:sp>
    </p:spTree>
    <p:extLst>
      <p:ext uri="{BB962C8B-B14F-4D97-AF65-F5344CB8AC3E}">
        <p14:creationId xmlns:p14="http://schemas.microsoft.com/office/powerpoint/2010/main" val="1759251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EDAA8-4F8A-4F15-8629-32A968C7B766}"/>
              </a:ext>
            </a:extLst>
          </p:cNvPr>
          <p:cNvSpPr>
            <a:spLocks noGrp="1"/>
          </p:cNvSpPr>
          <p:nvPr>
            <p:ph type="title"/>
          </p:nvPr>
        </p:nvSpPr>
        <p:spPr/>
        <p:txBody>
          <a:bodyPr/>
          <a:lstStyle/>
          <a:p>
            <a:r>
              <a:rPr lang="en-IN" dirty="0"/>
              <a:t>Reduced Instruction Set Architecture</a:t>
            </a:r>
          </a:p>
        </p:txBody>
      </p:sp>
      <p:sp>
        <p:nvSpPr>
          <p:cNvPr id="3" name="Content Placeholder 2">
            <a:extLst>
              <a:ext uri="{FF2B5EF4-FFF2-40B4-BE49-F238E27FC236}">
                <a16:creationId xmlns:a16="http://schemas.microsoft.com/office/drawing/2014/main" id="{ED3109FA-BC44-4A85-A6CF-AED1C0256197}"/>
              </a:ext>
            </a:extLst>
          </p:cNvPr>
          <p:cNvSpPr>
            <a:spLocks noGrp="1"/>
          </p:cNvSpPr>
          <p:nvPr>
            <p:ph idx="1"/>
          </p:nvPr>
        </p:nvSpPr>
        <p:spPr/>
        <p:txBody>
          <a:bodyPr/>
          <a:lstStyle/>
          <a:p>
            <a:r>
              <a:rPr lang="en-IN" dirty="0"/>
              <a:t>Uses instruction set representing simple operations</a:t>
            </a:r>
          </a:p>
          <a:p>
            <a:r>
              <a:rPr lang="en-IN" dirty="0"/>
              <a:t>Complex operations can be performed using multiple RISC instructions.</a:t>
            </a:r>
          </a:p>
          <a:p>
            <a:r>
              <a:rPr lang="en-IN" dirty="0"/>
              <a:t>Data path contains large number of registers to store data and output</a:t>
            </a:r>
          </a:p>
          <a:p>
            <a:r>
              <a:rPr lang="en-IN" dirty="0"/>
              <a:t>It supports excessive pipelining</a:t>
            </a:r>
          </a:p>
        </p:txBody>
      </p:sp>
    </p:spTree>
    <p:extLst>
      <p:ext uri="{BB962C8B-B14F-4D97-AF65-F5344CB8AC3E}">
        <p14:creationId xmlns:p14="http://schemas.microsoft.com/office/powerpoint/2010/main" val="526929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F48C6-EE4C-48AD-A05C-F9C707A1E5C8}"/>
              </a:ext>
            </a:extLst>
          </p:cNvPr>
          <p:cNvSpPr>
            <a:spLocks noGrp="1"/>
          </p:cNvSpPr>
          <p:nvPr>
            <p:ph type="title"/>
          </p:nvPr>
        </p:nvSpPr>
        <p:spPr/>
        <p:txBody>
          <a:bodyPr/>
          <a:lstStyle/>
          <a:p>
            <a:r>
              <a:rPr lang="en-IN" dirty="0"/>
              <a:t>Very Long Instruction Word</a:t>
            </a:r>
          </a:p>
        </p:txBody>
      </p:sp>
      <p:sp>
        <p:nvSpPr>
          <p:cNvPr id="3" name="Content Placeholder 2">
            <a:extLst>
              <a:ext uri="{FF2B5EF4-FFF2-40B4-BE49-F238E27FC236}">
                <a16:creationId xmlns:a16="http://schemas.microsoft.com/office/drawing/2014/main" id="{91429D89-9F9B-46FD-8FF2-7F2487436A3F}"/>
              </a:ext>
            </a:extLst>
          </p:cNvPr>
          <p:cNvSpPr>
            <a:spLocks noGrp="1"/>
          </p:cNvSpPr>
          <p:nvPr>
            <p:ph idx="1"/>
          </p:nvPr>
        </p:nvSpPr>
        <p:spPr/>
        <p:txBody>
          <a:bodyPr/>
          <a:lstStyle/>
          <a:p>
            <a:r>
              <a:rPr lang="en-IN" dirty="0"/>
              <a:t>Architecture supports multiple functional units(ALU, multipliers) in the data path.</a:t>
            </a:r>
          </a:p>
          <a:p>
            <a:r>
              <a:rPr lang="en-IN" dirty="0"/>
              <a:t>Processes one instruction per functional units</a:t>
            </a:r>
          </a:p>
        </p:txBody>
      </p:sp>
    </p:spTree>
    <p:extLst>
      <p:ext uri="{BB962C8B-B14F-4D97-AF65-F5344CB8AC3E}">
        <p14:creationId xmlns:p14="http://schemas.microsoft.com/office/powerpoint/2010/main" val="1920125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DA615-2A8D-46AC-9C9B-1CCC156ACF9C}"/>
              </a:ext>
            </a:extLst>
          </p:cNvPr>
          <p:cNvSpPr>
            <a:spLocks noGrp="1"/>
          </p:cNvSpPr>
          <p:nvPr>
            <p:ph type="title"/>
          </p:nvPr>
        </p:nvSpPr>
        <p:spPr/>
        <p:txBody>
          <a:bodyPr/>
          <a:lstStyle/>
          <a:p>
            <a:r>
              <a:rPr lang="en-IN" dirty="0"/>
              <a:t>Parallel Processing Architecture</a:t>
            </a:r>
          </a:p>
        </p:txBody>
      </p:sp>
      <p:sp>
        <p:nvSpPr>
          <p:cNvPr id="3" name="Content Placeholder 2">
            <a:extLst>
              <a:ext uri="{FF2B5EF4-FFF2-40B4-BE49-F238E27FC236}">
                <a16:creationId xmlns:a16="http://schemas.microsoft.com/office/drawing/2014/main" id="{0AEE9686-55B2-4FDF-9FB3-8DD630DA001F}"/>
              </a:ext>
            </a:extLst>
          </p:cNvPr>
          <p:cNvSpPr>
            <a:spLocks noGrp="1"/>
          </p:cNvSpPr>
          <p:nvPr>
            <p:ph idx="1"/>
          </p:nvPr>
        </p:nvSpPr>
        <p:spPr/>
        <p:txBody>
          <a:bodyPr>
            <a:normAutofit fontScale="92500" lnSpcReduction="20000"/>
          </a:bodyPr>
          <a:lstStyle/>
          <a:p>
            <a:r>
              <a:rPr lang="en-IN" dirty="0"/>
              <a:t>Implements multiple concurrent processing elements</a:t>
            </a:r>
          </a:p>
          <a:p>
            <a:r>
              <a:rPr lang="en-IN" dirty="0"/>
              <a:t>Each one is connected with a separate data path containing register and local elements.</a:t>
            </a:r>
          </a:p>
          <a:p>
            <a:r>
              <a:rPr lang="en-IN" dirty="0" err="1"/>
              <a:t>Eg</a:t>
            </a:r>
            <a:r>
              <a:rPr lang="en-IN" dirty="0"/>
              <a:t>: SIMD, MIMD</a:t>
            </a:r>
          </a:p>
          <a:p>
            <a:r>
              <a:rPr lang="en-IN" dirty="0"/>
              <a:t>SIMD: </a:t>
            </a:r>
          </a:p>
          <a:p>
            <a:pPr lvl="1"/>
            <a:r>
              <a:rPr lang="en-IN" dirty="0"/>
              <a:t>single instruction is executed in parallel</a:t>
            </a:r>
          </a:p>
          <a:p>
            <a:pPr lvl="1"/>
            <a:r>
              <a:rPr lang="en-IN" dirty="0"/>
              <a:t>The scheduling of instruction execution and controlling of each PE is done through single controller</a:t>
            </a:r>
          </a:p>
          <a:p>
            <a:r>
              <a:rPr lang="en-IN" dirty="0"/>
              <a:t>MIMD</a:t>
            </a:r>
          </a:p>
          <a:p>
            <a:pPr lvl="1"/>
            <a:r>
              <a:rPr lang="en-IN" dirty="0"/>
              <a:t>Executed different instructions parallelly</a:t>
            </a:r>
          </a:p>
          <a:p>
            <a:pPr lvl="1"/>
            <a:r>
              <a:rPr lang="en-IN" dirty="0"/>
              <a:t>It is the basis of multiprocessor system.</a:t>
            </a:r>
          </a:p>
          <a:p>
            <a:pPr lvl="1"/>
            <a:r>
              <a:rPr lang="en-IN" dirty="0"/>
              <a:t>Pes in multiprocessor system communicates through shared memory and message passing.</a:t>
            </a:r>
          </a:p>
          <a:p>
            <a:pPr lvl="1"/>
            <a:endParaRPr lang="en-IN" dirty="0"/>
          </a:p>
          <a:p>
            <a:pPr lvl="1"/>
            <a:endParaRPr lang="en-IN" dirty="0"/>
          </a:p>
          <a:p>
            <a:endParaRPr lang="en-IN" dirty="0"/>
          </a:p>
        </p:txBody>
      </p:sp>
    </p:spTree>
    <p:extLst>
      <p:ext uri="{BB962C8B-B14F-4D97-AF65-F5344CB8AC3E}">
        <p14:creationId xmlns:p14="http://schemas.microsoft.com/office/powerpoint/2010/main" val="1632423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908720"/>
          </a:xfrm>
        </p:spPr>
        <p:txBody>
          <a:bodyPr/>
          <a:lstStyle/>
          <a:p>
            <a:r>
              <a:rPr lang="en-IN" dirty="0"/>
              <a:t>Language Selection</a:t>
            </a:r>
          </a:p>
        </p:txBody>
      </p:sp>
      <p:sp>
        <p:nvSpPr>
          <p:cNvPr id="3" name="Content Placeholder 2"/>
          <p:cNvSpPr>
            <a:spLocks noGrp="1"/>
          </p:cNvSpPr>
          <p:nvPr>
            <p:ph idx="1"/>
          </p:nvPr>
        </p:nvSpPr>
        <p:spPr>
          <a:xfrm>
            <a:off x="457200" y="1052736"/>
            <a:ext cx="8229600" cy="5616624"/>
          </a:xfrm>
        </p:spPr>
        <p:txBody>
          <a:bodyPr>
            <a:normAutofit/>
          </a:bodyPr>
          <a:lstStyle/>
          <a:p>
            <a:pPr algn="just"/>
            <a:r>
              <a:rPr lang="en-IN" dirty="0"/>
              <a:t>A programming Language captures a ‘Computational Model’ and maps it into architecture</a:t>
            </a:r>
          </a:p>
          <a:p>
            <a:pPr algn="just"/>
            <a:r>
              <a:rPr lang="en-IN" dirty="0"/>
              <a:t>A model can be captured using multiple programming languages like C, C++, C#, Java etc for software implementations and languages like VHDL, System C, Verilog etc for hardware implementations</a:t>
            </a:r>
          </a:p>
          <a:p>
            <a:pPr algn="just"/>
            <a:r>
              <a:rPr lang="en-IN" dirty="0"/>
              <a:t>Certain languages are good in capturing certain computational model. For example, C++ is a good candidate for capturing an object oriented model.</a:t>
            </a:r>
          </a:p>
          <a:p>
            <a:pPr algn="just"/>
            <a:r>
              <a:rPr lang="en-IN" dirty="0"/>
              <a:t>The only pre-requisite in selecting a programming language for capturing a model is that the language should capture the model easily</a:t>
            </a:r>
          </a:p>
        </p:txBody>
      </p:sp>
    </p:spTree>
    <p:extLst>
      <p:ext uri="{BB962C8B-B14F-4D97-AF65-F5344CB8AC3E}">
        <p14:creationId xmlns:p14="http://schemas.microsoft.com/office/powerpoint/2010/main" val="1854107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Partitioning of System Requirements into H/w and S/w</a:t>
            </a:r>
          </a:p>
        </p:txBody>
      </p:sp>
      <p:sp>
        <p:nvSpPr>
          <p:cNvPr id="3" name="Content Placeholder 2"/>
          <p:cNvSpPr>
            <a:spLocks noGrp="1"/>
          </p:cNvSpPr>
          <p:nvPr>
            <p:ph idx="1"/>
          </p:nvPr>
        </p:nvSpPr>
        <p:spPr/>
        <p:txBody>
          <a:bodyPr>
            <a:normAutofit/>
          </a:bodyPr>
          <a:lstStyle/>
          <a:p>
            <a:pPr algn="just"/>
            <a:r>
              <a:rPr lang="en-IN" dirty="0"/>
              <a:t>Implementation aspect of a System level Requirement</a:t>
            </a:r>
          </a:p>
          <a:p>
            <a:pPr algn="just"/>
            <a:r>
              <a:rPr lang="en-IN" dirty="0"/>
              <a:t>It may be possible to implement the system requirements in either hardware or software (firmware)</a:t>
            </a:r>
          </a:p>
          <a:p>
            <a:pPr algn="just"/>
            <a:r>
              <a:rPr lang="en-IN" dirty="0"/>
              <a:t>Various hardware software trade-offs like performance, re-usability, effort etc are used for making a decision on the hardware-software partitioning</a:t>
            </a:r>
          </a:p>
        </p:txBody>
      </p:sp>
    </p:spTree>
    <p:extLst>
      <p:ext uri="{BB962C8B-B14F-4D97-AF65-F5344CB8AC3E}">
        <p14:creationId xmlns:p14="http://schemas.microsoft.com/office/powerpoint/2010/main" val="1188880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C7409E15-F077-480D-9C76-A2FB9D4E2903}"/>
              </a:ext>
            </a:extLst>
          </p:cNvPr>
          <p:cNvSpPr>
            <a:spLocks noGrp="1"/>
          </p:cNvSpPr>
          <p:nvPr>
            <p:ph type="title" idx="4294967295"/>
          </p:nvPr>
        </p:nvSpPr>
        <p:spPr>
          <a:xfrm>
            <a:off x="0" y="274638"/>
            <a:ext cx="8229600" cy="1143000"/>
          </a:xfrm>
        </p:spPr>
        <p:txBody>
          <a:bodyPr/>
          <a:lstStyle/>
          <a:p>
            <a:r>
              <a:rPr lang="en-US" altLang="en-US" sz="3000" b="1"/>
              <a:t>Steps in Co-design</a:t>
            </a:r>
            <a:endParaRPr lang="en-US" altLang="en-US" sz="3000"/>
          </a:p>
        </p:txBody>
      </p:sp>
      <p:pic>
        <p:nvPicPr>
          <p:cNvPr id="20482" name="Picture 2">
            <a:extLst>
              <a:ext uri="{FF2B5EF4-FFF2-40B4-BE49-F238E27FC236}">
                <a16:creationId xmlns:a16="http://schemas.microsoft.com/office/drawing/2014/main" id="{38A5625B-7348-4FF4-9CE5-7A21978B2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1676400"/>
            <a:ext cx="7543800" cy="4488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Computational Models in Embedded Design</a:t>
            </a:r>
          </a:p>
        </p:txBody>
      </p:sp>
      <p:sp>
        <p:nvSpPr>
          <p:cNvPr id="3" name="Content Placeholder 2"/>
          <p:cNvSpPr>
            <a:spLocks noGrp="1"/>
          </p:cNvSpPr>
          <p:nvPr>
            <p:ph idx="1"/>
          </p:nvPr>
        </p:nvSpPr>
        <p:spPr/>
        <p:txBody>
          <a:bodyPr/>
          <a:lstStyle/>
          <a:p>
            <a:r>
              <a:rPr lang="en-US" altLang="en-US" b="1" dirty="0"/>
              <a:t>Data Flow Graph/ Diagram(DFG) Model</a:t>
            </a:r>
          </a:p>
          <a:p>
            <a:r>
              <a:rPr lang="en-US" altLang="en-US" dirty="0"/>
              <a:t> </a:t>
            </a:r>
            <a:r>
              <a:rPr lang="en-US" altLang="en-US" b="1" dirty="0"/>
              <a:t>Control/Data Flow Graph</a:t>
            </a:r>
          </a:p>
          <a:p>
            <a:r>
              <a:rPr lang="en-US" b="1" dirty="0"/>
              <a:t>Finite State Machine</a:t>
            </a:r>
          </a:p>
          <a:p>
            <a:r>
              <a:rPr lang="en-US" b="1" dirty="0"/>
              <a:t>Sequential process Model</a:t>
            </a:r>
          </a:p>
          <a:p>
            <a:r>
              <a:rPr lang="en-US" b="1" dirty="0"/>
              <a:t>Concurrent Process Model</a:t>
            </a:r>
          </a:p>
          <a:p>
            <a:r>
              <a:rPr lang="en-US" b="1" dirty="0"/>
              <a:t>Object Oriented Model</a:t>
            </a:r>
          </a:p>
          <a:p>
            <a:r>
              <a:rPr lang="en-US" b="1" dirty="0"/>
              <a:t>UML</a:t>
            </a:r>
            <a:endParaRPr lang="en-IN" dirty="0"/>
          </a:p>
        </p:txBody>
      </p:sp>
    </p:spTree>
    <p:extLst>
      <p:ext uri="{BB962C8B-B14F-4D97-AF65-F5344CB8AC3E}">
        <p14:creationId xmlns:p14="http://schemas.microsoft.com/office/powerpoint/2010/main" val="2073165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a:extLst>
              <a:ext uri="{FF2B5EF4-FFF2-40B4-BE49-F238E27FC236}">
                <a16:creationId xmlns:a16="http://schemas.microsoft.com/office/drawing/2014/main" id="{481FE6BD-79FD-4A31-8734-CF66F52D43A1}"/>
              </a:ext>
            </a:extLst>
          </p:cNvPr>
          <p:cNvSpPr>
            <a:spLocks noGrp="1"/>
          </p:cNvSpPr>
          <p:nvPr>
            <p:ph type="title" idx="4294967295"/>
          </p:nvPr>
        </p:nvSpPr>
        <p:spPr>
          <a:xfrm>
            <a:off x="0" y="274638"/>
            <a:ext cx="8229600" cy="1143000"/>
          </a:xfrm>
        </p:spPr>
        <p:txBody>
          <a:bodyPr/>
          <a:lstStyle/>
          <a:p>
            <a:r>
              <a:rPr lang="en-US" altLang="en-US" sz="3000" b="1" dirty="0"/>
              <a:t>Data Flow Graph/ Diagram(DFG) Model</a:t>
            </a:r>
            <a:endParaRPr lang="en-US" altLang="en-US" sz="3000" dirty="0"/>
          </a:p>
        </p:txBody>
      </p:sp>
      <p:sp>
        <p:nvSpPr>
          <p:cNvPr id="26626" name="Content Placeholder 2">
            <a:extLst>
              <a:ext uri="{FF2B5EF4-FFF2-40B4-BE49-F238E27FC236}">
                <a16:creationId xmlns:a16="http://schemas.microsoft.com/office/drawing/2014/main" id="{358AE9B1-E447-455C-AA9E-B2AEB3F08BEC}"/>
              </a:ext>
            </a:extLst>
          </p:cNvPr>
          <p:cNvSpPr>
            <a:spLocks noGrp="1"/>
          </p:cNvSpPr>
          <p:nvPr>
            <p:ph sz="quarter" idx="4294967295"/>
          </p:nvPr>
        </p:nvSpPr>
        <p:spPr>
          <a:xfrm>
            <a:off x="0" y="1417638"/>
            <a:ext cx="8532813" cy="5414962"/>
          </a:xfrm>
        </p:spPr>
        <p:txBody>
          <a:bodyPr>
            <a:normAutofit/>
          </a:bodyPr>
          <a:lstStyle/>
          <a:p>
            <a:pPr algn="just"/>
            <a:r>
              <a:rPr lang="en-US" dirty="0"/>
              <a:t>Translates the data processing requirements into a data flow graph </a:t>
            </a:r>
          </a:p>
          <a:p>
            <a:pPr algn="just"/>
            <a:r>
              <a:rPr lang="en-US" dirty="0"/>
              <a:t> A data driven model in which the program execution is determined by data. </a:t>
            </a:r>
          </a:p>
          <a:p>
            <a:pPr algn="just"/>
            <a:r>
              <a:rPr lang="en-US" dirty="0"/>
              <a:t> Emphasizes on the data and operations on the data which transforms the input data to output data. </a:t>
            </a:r>
          </a:p>
          <a:p>
            <a:pPr algn="just"/>
            <a:r>
              <a:rPr lang="en-US" dirty="0"/>
              <a:t>A visual model in which the operation on the data (process) is represented using a block (circle) and data flow is represented using arrows. An inward arrow to the process (circle) represents input data and an outward arrow from the process (circle) represents output data in DFG notation </a:t>
            </a:r>
          </a:p>
          <a:p>
            <a:pPr algn="just"/>
            <a:r>
              <a:rPr lang="en-US" dirty="0"/>
              <a:t> Best suited for modeling Embedded systems which are computational intensive (like DSP applications) </a:t>
            </a:r>
            <a:r>
              <a:rPr lang="en-US" altLang="en-US" dirty="0"/>
              <a:t>.</a:t>
            </a:r>
          </a:p>
          <a:p>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3608" y="548680"/>
            <a:ext cx="7196336" cy="1470025"/>
          </a:xfrm>
        </p:spPr>
        <p:txBody>
          <a:bodyPr/>
          <a:lstStyle/>
          <a:p>
            <a:r>
              <a:rPr lang="en-IN" dirty="0"/>
              <a:t>Module II</a:t>
            </a:r>
          </a:p>
        </p:txBody>
      </p:sp>
      <p:sp>
        <p:nvSpPr>
          <p:cNvPr id="3" name="Subtitle 2"/>
          <p:cNvSpPr>
            <a:spLocks noGrp="1"/>
          </p:cNvSpPr>
          <p:nvPr>
            <p:ph type="subTitle" idx="1"/>
          </p:nvPr>
        </p:nvSpPr>
        <p:spPr>
          <a:xfrm>
            <a:off x="1043608" y="2204864"/>
            <a:ext cx="7920880" cy="4653136"/>
          </a:xfrm>
        </p:spPr>
        <p:txBody>
          <a:bodyPr>
            <a:normAutofit/>
          </a:bodyPr>
          <a:lstStyle/>
          <a:p>
            <a:pPr marL="285750" indent="-285750" algn="just">
              <a:buFont typeface="Wingdings" panose="05000000000000000000" pitchFamily="2" charset="2"/>
              <a:buChar char="Ø"/>
            </a:pPr>
            <a:r>
              <a:rPr lang="en-IN" dirty="0">
                <a:solidFill>
                  <a:schemeClr val="tx1"/>
                </a:solidFill>
              </a:rPr>
              <a:t>Hardware Software Co-Design and Program Modelling </a:t>
            </a:r>
          </a:p>
          <a:p>
            <a:pPr marL="742950" lvl="1" indent="-285750" algn="just">
              <a:buFont typeface="Wingdings" panose="05000000000000000000" pitchFamily="2" charset="2"/>
              <a:buChar char="Ø"/>
            </a:pPr>
            <a:r>
              <a:rPr lang="en-IN" dirty="0">
                <a:solidFill>
                  <a:schemeClr val="tx1"/>
                </a:solidFill>
              </a:rPr>
              <a:t>Fundamental Issues</a:t>
            </a:r>
          </a:p>
          <a:p>
            <a:pPr marL="742950" lvl="1" indent="-285750" algn="just">
              <a:buFont typeface="Wingdings" panose="05000000000000000000" pitchFamily="2" charset="2"/>
              <a:buChar char="Ø"/>
            </a:pPr>
            <a:r>
              <a:rPr lang="en-IN" dirty="0">
                <a:solidFill>
                  <a:schemeClr val="tx1"/>
                </a:solidFill>
              </a:rPr>
              <a:t>Computational Models</a:t>
            </a:r>
          </a:p>
          <a:p>
            <a:pPr marL="742950" lvl="1" indent="-285750" algn="just">
              <a:buFont typeface="Wingdings" panose="05000000000000000000" pitchFamily="2" charset="2"/>
              <a:buChar char="Ø"/>
            </a:pPr>
            <a:r>
              <a:rPr lang="en-IN" dirty="0">
                <a:solidFill>
                  <a:schemeClr val="tx1"/>
                </a:solidFill>
              </a:rPr>
              <a:t>Data Flow Graph</a:t>
            </a:r>
          </a:p>
          <a:p>
            <a:pPr marL="742950" lvl="1" indent="-285750" algn="just">
              <a:buFont typeface="Wingdings" panose="05000000000000000000" pitchFamily="2" charset="2"/>
              <a:buChar char="Ø"/>
            </a:pPr>
            <a:r>
              <a:rPr lang="en-IN" dirty="0">
                <a:solidFill>
                  <a:schemeClr val="tx1"/>
                </a:solidFill>
              </a:rPr>
              <a:t>Control Data Flow Graph</a:t>
            </a:r>
          </a:p>
          <a:p>
            <a:pPr marL="742950" lvl="1" indent="-285750" algn="just">
              <a:buFont typeface="Wingdings" panose="05000000000000000000" pitchFamily="2" charset="2"/>
              <a:buChar char="Ø"/>
            </a:pPr>
            <a:r>
              <a:rPr lang="en-IN" dirty="0">
                <a:solidFill>
                  <a:schemeClr val="tx1"/>
                </a:solidFill>
              </a:rPr>
              <a:t>State Machine</a:t>
            </a:r>
          </a:p>
          <a:p>
            <a:pPr marL="742950" lvl="1" indent="-285750" algn="just">
              <a:buFont typeface="Wingdings" panose="05000000000000000000" pitchFamily="2" charset="2"/>
              <a:buChar char="Ø"/>
            </a:pPr>
            <a:r>
              <a:rPr lang="en-IN" dirty="0">
                <a:solidFill>
                  <a:schemeClr val="tx1"/>
                </a:solidFill>
              </a:rPr>
              <a:t>Sequential Model</a:t>
            </a:r>
          </a:p>
          <a:p>
            <a:pPr marL="742950" lvl="1" indent="-285750" algn="just">
              <a:buFont typeface="Wingdings" panose="05000000000000000000" pitchFamily="2" charset="2"/>
              <a:buChar char="Ø"/>
            </a:pPr>
            <a:r>
              <a:rPr lang="en-IN" dirty="0">
                <a:solidFill>
                  <a:schemeClr val="tx1"/>
                </a:solidFill>
              </a:rPr>
              <a:t>Concurrent Model</a:t>
            </a:r>
          </a:p>
          <a:p>
            <a:pPr marL="742950" lvl="1" indent="-285750" algn="just">
              <a:buFont typeface="Wingdings" panose="05000000000000000000" pitchFamily="2" charset="2"/>
              <a:buChar char="Ø"/>
            </a:pPr>
            <a:r>
              <a:rPr lang="en-IN" dirty="0">
                <a:solidFill>
                  <a:schemeClr val="tx1"/>
                </a:solidFill>
              </a:rPr>
              <a:t> Object oriented model</a:t>
            </a:r>
          </a:p>
          <a:p>
            <a:pPr marL="742950" lvl="1" indent="-285750" algn="just">
              <a:buFont typeface="Wingdings" panose="05000000000000000000" pitchFamily="2" charset="2"/>
              <a:buChar char="Ø"/>
            </a:pPr>
            <a:r>
              <a:rPr lang="en-IN" dirty="0">
                <a:solidFill>
                  <a:schemeClr val="tx1"/>
                </a:solidFill>
              </a:rPr>
              <a:t>UML</a:t>
            </a:r>
          </a:p>
        </p:txBody>
      </p:sp>
    </p:spTree>
    <p:extLst>
      <p:ext uri="{BB962C8B-B14F-4D97-AF65-F5344CB8AC3E}">
        <p14:creationId xmlns:p14="http://schemas.microsoft.com/office/powerpoint/2010/main" val="18924809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icture 2">
            <a:extLst>
              <a:ext uri="{FF2B5EF4-FFF2-40B4-BE49-F238E27FC236}">
                <a16:creationId xmlns:a16="http://schemas.microsoft.com/office/drawing/2014/main" id="{72878A49-6C49-467D-A72A-6E51C419DE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3900" y="2805113"/>
            <a:ext cx="76200" cy="124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4" name="Picture 3">
            <a:extLst>
              <a:ext uri="{FF2B5EF4-FFF2-40B4-BE49-F238E27FC236}">
                <a16:creationId xmlns:a16="http://schemas.microsoft.com/office/drawing/2014/main" id="{94AA5DC6-19F5-40D4-A3AA-5C1E7587CF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775" y="2190750"/>
            <a:ext cx="7410450" cy="268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5" name="Picture 4">
            <a:extLst>
              <a:ext uri="{FF2B5EF4-FFF2-40B4-BE49-F238E27FC236}">
                <a16:creationId xmlns:a16="http://schemas.microsoft.com/office/drawing/2014/main" id="{A7F61192-9077-4AB5-ADCD-F55651B14C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400" y="5334000"/>
            <a:ext cx="8021638"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Picture 2">
            <a:extLst>
              <a:ext uri="{FF2B5EF4-FFF2-40B4-BE49-F238E27FC236}">
                <a16:creationId xmlns:a16="http://schemas.microsoft.com/office/drawing/2014/main" id="{63D98499-9C41-4672-91BC-D644068D6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6488" y="879475"/>
            <a:ext cx="5014912" cy="453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2" name="Picture 3">
            <a:extLst>
              <a:ext uri="{FF2B5EF4-FFF2-40B4-BE49-F238E27FC236}">
                <a16:creationId xmlns:a16="http://schemas.microsoft.com/office/drawing/2014/main" id="{AB0CE5B7-FAAB-4545-BD21-AD4BADCAC6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44688" y="5681663"/>
            <a:ext cx="5675312"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05F1F-916D-4FAF-8CB6-E4F1D93F05E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CACE0F7-D7FB-421A-B8A2-FE9676638A92}"/>
              </a:ext>
            </a:extLst>
          </p:cNvPr>
          <p:cNvSpPr>
            <a:spLocks noGrp="1"/>
          </p:cNvSpPr>
          <p:nvPr>
            <p:ph idx="1"/>
          </p:nvPr>
        </p:nvSpPr>
        <p:spPr/>
        <p:txBody>
          <a:bodyPr/>
          <a:lstStyle/>
          <a:p>
            <a:r>
              <a:rPr lang="en-US" dirty="0"/>
              <a:t>A DFG model is acyclic if it doesn’t contains multiple values for input variables and multiple values for output for the same input.</a:t>
            </a:r>
          </a:p>
          <a:p>
            <a:r>
              <a:rPr lang="en-US" dirty="0"/>
              <a:t>A DFG model translate program as a single sequence of execution.</a:t>
            </a:r>
            <a:endParaRPr lang="en-IN" dirty="0"/>
          </a:p>
        </p:txBody>
      </p:sp>
    </p:spTree>
    <p:extLst>
      <p:ext uri="{BB962C8B-B14F-4D97-AF65-F5344CB8AC3E}">
        <p14:creationId xmlns:p14="http://schemas.microsoft.com/office/powerpoint/2010/main" val="3906229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DF5F-4A40-4D22-9161-2A0013C86A5F}"/>
              </a:ext>
            </a:extLst>
          </p:cNvPr>
          <p:cNvSpPr>
            <a:spLocks noGrp="1"/>
          </p:cNvSpPr>
          <p:nvPr>
            <p:ph type="title" idx="4294967295"/>
          </p:nvPr>
        </p:nvSpPr>
        <p:spPr>
          <a:xfrm>
            <a:off x="0" y="274638"/>
            <a:ext cx="8229600" cy="1143000"/>
          </a:xfrm>
        </p:spPr>
        <p:txBody>
          <a:bodyPr>
            <a:normAutofit/>
          </a:bodyPr>
          <a:lstStyle/>
          <a:p>
            <a:br>
              <a:rPr lang="en-US" altLang="en-US" sz="3000" b="1" dirty="0"/>
            </a:br>
            <a:r>
              <a:rPr lang="en-US" altLang="en-US" sz="3000" b="1" dirty="0"/>
              <a:t> Control/Data Flow Graph</a:t>
            </a:r>
            <a:endParaRPr lang="en-US" altLang="en-US" sz="3000" dirty="0"/>
          </a:p>
        </p:txBody>
      </p:sp>
      <p:sp>
        <p:nvSpPr>
          <p:cNvPr id="32770" name="Content Placeholder 2">
            <a:extLst>
              <a:ext uri="{FF2B5EF4-FFF2-40B4-BE49-F238E27FC236}">
                <a16:creationId xmlns:a16="http://schemas.microsoft.com/office/drawing/2014/main" id="{1D55367A-0BE5-4BE9-88DB-29A8820963C5}"/>
              </a:ext>
            </a:extLst>
          </p:cNvPr>
          <p:cNvSpPr>
            <a:spLocks noGrp="1"/>
          </p:cNvSpPr>
          <p:nvPr>
            <p:ph sz="quarter" idx="4294967295"/>
          </p:nvPr>
        </p:nvSpPr>
        <p:spPr>
          <a:xfrm>
            <a:off x="609600" y="2060575"/>
            <a:ext cx="8534400" cy="4568825"/>
          </a:xfrm>
        </p:spPr>
        <p:txBody>
          <a:bodyPr>
            <a:normAutofit/>
          </a:bodyPr>
          <a:lstStyle/>
          <a:p>
            <a:r>
              <a:rPr lang="en-US" dirty="0"/>
              <a:t>Translates the data processing requirements into a data flow graph </a:t>
            </a:r>
          </a:p>
          <a:p>
            <a:r>
              <a:rPr lang="en-US" dirty="0"/>
              <a:t> Model applications involving conditional program execution </a:t>
            </a:r>
          </a:p>
          <a:p>
            <a:r>
              <a:rPr lang="en-US" dirty="0"/>
              <a:t>Contains both data operations and control operations </a:t>
            </a:r>
          </a:p>
          <a:p>
            <a:r>
              <a:rPr lang="en-US" dirty="0"/>
              <a:t>Uses Data Flow Graph (DFG) as element and conditional (constructs) as decision makers. </a:t>
            </a:r>
          </a:p>
          <a:p>
            <a:r>
              <a:rPr lang="en-US" dirty="0"/>
              <a:t> CDFG contains both data flow nodes and decision nodes, whereas DFG contains only data flow nodes </a:t>
            </a:r>
          </a:p>
          <a:p>
            <a:r>
              <a:rPr lang="en-US" dirty="0"/>
              <a:t>A visual model in which the operation on the data (process) is represented using a block (circle) and data flow is represented using arrows. An inward arrow to the process (circle) represents input data and an outward arrow from the process (circle) represents output data in DFG notation. </a:t>
            </a:r>
          </a:p>
          <a:p>
            <a:pPr marL="0" indent="0">
              <a:buNone/>
            </a:pPr>
            <a:r>
              <a:rPr lang="en-US" dirty="0"/>
              <a:t> </a:t>
            </a:r>
            <a:endParaRPr lang="en-US"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59B948-C6C5-4621-8236-83A925DA04B4}"/>
              </a:ext>
            </a:extLst>
          </p:cNvPr>
          <p:cNvSpPr/>
          <p:nvPr/>
        </p:nvSpPr>
        <p:spPr>
          <a:xfrm>
            <a:off x="539552" y="1859340"/>
            <a:ext cx="7920880" cy="3785652"/>
          </a:xfrm>
          <a:prstGeom prst="rect">
            <a:avLst/>
          </a:prstGeom>
        </p:spPr>
        <p:txBody>
          <a:bodyPr wrap="square">
            <a:spAutoFit/>
          </a:bodyPr>
          <a:lstStyle/>
          <a:p>
            <a:pPr marL="285750" indent="-285750">
              <a:buFont typeface="Arial" panose="020B0604020202020204" pitchFamily="34" charset="0"/>
              <a:buChar char="•"/>
            </a:pPr>
            <a:r>
              <a:rPr lang="en-US" sz="2400" dirty="0"/>
              <a:t>The control node is represented by a ‘Diamond’ block which is the decision making element in a normal flow chart based design </a:t>
            </a:r>
          </a:p>
          <a:p>
            <a:pPr marL="285750" indent="-285750">
              <a:buFont typeface="Arial" panose="020B0604020202020204" pitchFamily="34" charset="0"/>
              <a:buChar char="•"/>
            </a:pPr>
            <a:r>
              <a:rPr lang="en-US" sz="2400" dirty="0"/>
              <a:t>Translates the requirement, which is modeled to a concurrent process model </a:t>
            </a:r>
          </a:p>
          <a:p>
            <a:pPr marL="285750" indent="-285750">
              <a:buFont typeface="Arial" panose="020B0604020202020204" pitchFamily="34" charset="0"/>
              <a:buChar char="•"/>
            </a:pPr>
            <a:r>
              <a:rPr lang="en-US" sz="2400" dirty="0"/>
              <a:t> The decision on which process is to be executed is determined by the control node </a:t>
            </a:r>
          </a:p>
          <a:p>
            <a:pPr marL="285750" indent="-285750">
              <a:buFont typeface="Arial" panose="020B0604020202020204" pitchFamily="34" charset="0"/>
              <a:buChar char="•"/>
            </a:pPr>
            <a:r>
              <a:rPr lang="en-US" sz="2400" dirty="0"/>
              <a:t> Capturing of image and storing it in the format selected (bmp, jpg, tiff, etc.) in a digital camera is a typical example of an application that can be modeled with CDFG</a:t>
            </a:r>
            <a:endParaRPr lang="en-US" altLang="en-US" sz="2400" dirty="0"/>
          </a:p>
        </p:txBody>
      </p:sp>
    </p:spTree>
    <p:extLst>
      <p:ext uri="{BB962C8B-B14F-4D97-AF65-F5344CB8AC3E}">
        <p14:creationId xmlns:p14="http://schemas.microsoft.com/office/powerpoint/2010/main" val="486618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icture 2">
            <a:extLst>
              <a:ext uri="{FF2B5EF4-FFF2-40B4-BE49-F238E27FC236}">
                <a16:creationId xmlns:a16="http://schemas.microsoft.com/office/drawing/2014/main" id="{CC8A8E14-74B1-4B6C-B70E-36CF42D3A7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762000"/>
            <a:ext cx="5429250" cy="420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18" name="Picture 3">
            <a:extLst>
              <a:ext uri="{FF2B5EF4-FFF2-40B4-BE49-F238E27FC236}">
                <a16:creationId xmlns:a16="http://schemas.microsoft.com/office/drawing/2014/main" id="{8DE4A878-79D6-4BCB-9B25-7E94C76B31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8150" y="5334000"/>
            <a:ext cx="753745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85709F-3012-43E1-B414-589D265E881E}"/>
              </a:ext>
            </a:extLst>
          </p:cNvPr>
          <p:cNvSpPr>
            <a:spLocks noGrp="1"/>
          </p:cNvSpPr>
          <p:nvPr>
            <p:ph type="title"/>
          </p:nvPr>
        </p:nvSpPr>
        <p:spPr/>
        <p:txBody>
          <a:bodyPr/>
          <a:lstStyle/>
          <a:p>
            <a:r>
              <a:rPr lang="en-US" sz="3600" dirty="0">
                <a:latin typeface="Adobe Caslon Pro Bold" panose="0205070206050A020403" pitchFamily="18" charset="0"/>
              </a:rPr>
              <a:t>State Machine Model</a:t>
            </a:r>
            <a:endParaRPr lang="en-IN" dirty="0"/>
          </a:p>
        </p:txBody>
      </p:sp>
      <p:sp>
        <p:nvSpPr>
          <p:cNvPr id="6" name="Content Placeholder 5">
            <a:extLst>
              <a:ext uri="{FF2B5EF4-FFF2-40B4-BE49-F238E27FC236}">
                <a16:creationId xmlns:a16="http://schemas.microsoft.com/office/drawing/2014/main" id="{92D6F4C9-63B2-48E3-877F-5BC7F16141AA}"/>
              </a:ext>
            </a:extLst>
          </p:cNvPr>
          <p:cNvSpPr>
            <a:spLocks noGrp="1"/>
          </p:cNvSpPr>
          <p:nvPr>
            <p:ph idx="1"/>
          </p:nvPr>
        </p:nvSpPr>
        <p:spPr/>
        <p:txBody>
          <a:bodyPr>
            <a:normAutofit fontScale="92500" lnSpcReduction="10000"/>
          </a:bodyPr>
          <a:lstStyle/>
          <a:p>
            <a:pPr marL="285750" indent="-285750">
              <a:buFont typeface="Arial" panose="020B0604020202020204" pitchFamily="34" charset="0"/>
              <a:buChar char="•"/>
            </a:pPr>
            <a:r>
              <a:rPr lang="en-US" sz="1800" dirty="0"/>
              <a:t>Used for modeling reactive or event driven modeling system whose processing behavior is dependent on state transition system.</a:t>
            </a:r>
          </a:p>
          <a:p>
            <a:pPr marL="285750" indent="-285750">
              <a:buFont typeface="Arial" panose="020B0604020202020204" pitchFamily="34" charset="0"/>
              <a:buChar char="•"/>
            </a:pPr>
            <a:r>
              <a:rPr lang="en-US" sz="1800" dirty="0"/>
              <a:t>Based on ‘States’ and ‘State Transition’ </a:t>
            </a:r>
          </a:p>
          <a:p>
            <a:pPr marL="285750" indent="-285750">
              <a:buFont typeface="Arial" panose="020B0604020202020204" pitchFamily="34" charset="0"/>
              <a:buChar char="•"/>
            </a:pPr>
            <a:r>
              <a:rPr lang="en-US" sz="1800" dirty="0"/>
              <a:t>Describes the system behavior with ‘States’, ‘Events’, ‘Actions’ and ‘Transitions’ </a:t>
            </a:r>
          </a:p>
          <a:p>
            <a:pPr marL="285750" indent="-285750">
              <a:buFont typeface="Arial" panose="020B0604020202020204" pitchFamily="34" charset="0"/>
              <a:buChar char="•"/>
            </a:pPr>
            <a:r>
              <a:rPr lang="en-US" sz="1800" dirty="0"/>
              <a:t>State is a representation of a current situation. </a:t>
            </a:r>
          </a:p>
          <a:p>
            <a:pPr marL="285750" indent="-285750">
              <a:buFont typeface="Arial" panose="020B0604020202020204" pitchFamily="34" charset="0"/>
              <a:buChar char="•"/>
            </a:pPr>
            <a:r>
              <a:rPr lang="en-US" sz="1800" dirty="0"/>
              <a:t> An event is an input to the state. The event acts as stimuli for state transition. </a:t>
            </a:r>
          </a:p>
          <a:p>
            <a:pPr marL="285750" indent="-285750">
              <a:buFont typeface="Arial" panose="020B0604020202020204" pitchFamily="34" charset="0"/>
              <a:buChar char="•"/>
            </a:pPr>
            <a:r>
              <a:rPr lang="en-US" sz="1800" dirty="0"/>
              <a:t>Transition is the movement from one state to another. </a:t>
            </a:r>
          </a:p>
          <a:p>
            <a:pPr marL="285750" indent="-285750">
              <a:buFont typeface="Arial" panose="020B0604020202020204" pitchFamily="34" charset="0"/>
              <a:buChar char="•"/>
            </a:pPr>
            <a:r>
              <a:rPr lang="en-US" sz="1800" dirty="0"/>
              <a:t>Action is an activity to be performed by the state machine. </a:t>
            </a:r>
            <a:endParaRPr lang="en-IN" dirty="0"/>
          </a:p>
        </p:txBody>
      </p:sp>
    </p:spTree>
    <p:extLst>
      <p:ext uri="{BB962C8B-B14F-4D97-AF65-F5344CB8AC3E}">
        <p14:creationId xmlns:p14="http://schemas.microsoft.com/office/powerpoint/2010/main" val="39819511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F2D8C-ED15-47AC-A0CC-68926A8CA90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C717588-CF6D-425E-8E40-C0F096FF36C4}"/>
              </a:ext>
            </a:extLst>
          </p:cNvPr>
          <p:cNvSpPr>
            <a:spLocks noGrp="1"/>
          </p:cNvSpPr>
          <p:nvPr>
            <p:ph idx="1"/>
          </p:nvPr>
        </p:nvSpPr>
        <p:spPr/>
        <p:txBody>
          <a:bodyPr/>
          <a:lstStyle/>
          <a:p>
            <a:pPr marL="285750" indent="-285750">
              <a:buFont typeface="Arial" panose="020B0604020202020204" pitchFamily="34" charset="0"/>
              <a:buChar char="•"/>
            </a:pPr>
            <a:r>
              <a:rPr lang="en-US" sz="1800" dirty="0"/>
              <a:t>A Finite State Machine (FSM) Model is one in which the number of states are finite. </a:t>
            </a:r>
          </a:p>
          <a:p>
            <a:pPr marL="285750" indent="-285750">
              <a:buFont typeface="Arial" panose="020B0604020202020204" pitchFamily="34" charset="0"/>
              <a:buChar char="•"/>
            </a:pPr>
            <a:r>
              <a:rPr lang="en-US" sz="1800" dirty="0"/>
              <a:t>In other words the system is described using a finite number of possible states </a:t>
            </a:r>
          </a:p>
          <a:p>
            <a:pPr marL="285750" indent="-285750">
              <a:buFont typeface="Arial" panose="020B0604020202020204" pitchFamily="34" charset="0"/>
              <a:buChar char="•"/>
            </a:pPr>
            <a:r>
              <a:rPr lang="en-US" sz="1800" dirty="0"/>
              <a:t> Most of the time State Machine model translates the requirements into sequence driven program</a:t>
            </a:r>
            <a:endParaRPr lang="en-IN" sz="1800" dirty="0"/>
          </a:p>
          <a:p>
            <a:endParaRPr lang="en-IN" dirty="0"/>
          </a:p>
        </p:txBody>
      </p:sp>
    </p:spTree>
    <p:extLst>
      <p:ext uri="{BB962C8B-B14F-4D97-AF65-F5344CB8AC3E}">
        <p14:creationId xmlns:p14="http://schemas.microsoft.com/office/powerpoint/2010/main" val="748907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4EBAB-6C3B-414B-BB32-0D94FB41F0AB}"/>
              </a:ext>
            </a:extLst>
          </p:cNvPr>
          <p:cNvSpPr>
            <a:spLocks noGrp="1"/>
          </p:cNvSpPr>
          <p:nvPr>
            <p:ph type="title"/>
          </p:nvPr>
        </p:nvSpPr>
        <p:spPr/>
        <p:txBody>
          <a:bodyPr/>
          <a:lstStyle/>
          <a:p>
            <a:r>
              <a:rPr lang="en-US" dirty="0"/>
              <a:t>Example: Seat Belt Warning in automotive</a:t>
            </a:r>
            <a:endParaRPr lang="en-IN" dirty="0"/>
          </a:p>
        </p:txBody>
      </p:sp>
      <p:sp>
        <p:nvSpPr>
          <p:cNvPr id="3" name="Content Placeholder 2">
            <a:extLst>
              <a:ext uri="{FF2B5EF4-FFF2-40B4-BE49-F238E27FC236}">
                <a16:creationId xmlns:a16="http://schemas.microsoft.com/office/drawing/2014/main" id="{4C122C11-7A54-4968-B6B0-882B68CA0475}"/>
              </a:ext>
            </a:extLst>
          </p:cNvPr>
          <p:cNvSpPr>
            <a:spLocks noGrp="1"/>
          </p:cNvSpPr>
          <p:nvPr>
            <p:ph idx="1"/>
          </p:nvPr>
        </p:nvSpPr>
        <p:spPr/>
        <p:txBody>
          <a:bodyPr/>
          <a:lstStyle/>
          <a:p>
            <a:r>
              <a:rPr lang="en-US" dirty="0"/>
              <a:t>When the vehicle ignition is turned on and the seat belt is not fastened within 10 seconds of ignition ON, the system generates an alarm signal for 5 seconds.</a:t>
            </a:r>
          </a:p>
          <a:p>
            <a:r>
              <a:rPr lang="en-US" dirty="0"/>
              <a:t>The alarm is turned off when the alarm time expires or if the driver fastens the belt or if the alarm ignition switch is turned off whichever happens first.</a:t>
            </a:r>
          </a:p>
          <a:p>
            <a:r>
              <a:rPr lang="en-US" dirty="0"/>
              <a:t>States are marked as circles and events are marked with arrows between the states.</a:t>
            </a:r>
          </a:p>
          <a:p>
            <a:endParaRPr lang="en-IN" dirty="0"/>
          </a:p>
        </p:txBody>
      </p:sp>
    </p:spTree>
    <p:extLst>
      <p:ext uri="{BB962C8B-B14F-4D97-AF65-F5344CB8AC3E}">
        <p14:creationId xmlns:p14="http://schemas.microsoft.com/office/powerpoint/2010/main" val="24832740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C6CE98-3FCA-4A1A-A9BB-2326F985E589}"/>
              </a:ext>
            </a:extLst>
          </p:cNvPr>
          <p:cNvPicPr>
            <a:picLocks noChangeAspect="1"/>
          </p:cNvPicPr>
          <p:nvPr/>
        </p:nvPicPr>
        <p:blipFill>
          <a:blip r:embed="rId2"/>
          <a:stretch>
            <a:fillRect/>
          </a:stretch>
        </p:blipFill>
        <p:spPr>
          <a:xfrm>
            <a:off x="1319212" y="692696"/>
            <a:ext cx="7141220" cy="4796808"/>
          </a:xfrm>
          <a:prstGeom prst="rect">
            <a:avLst/>
          </a:prstGeom>
        </p:spPr>
      </p:pic>
    </p:spTree>
    <p:extLst>
      <p:ext uri="{BB962C8B-B14F-4D97-AF65-F5344CB8AC3E}">
        <p14:creationId xmlns:p14="http://schemas.microsoft.com/office/powerpoint/2010/main" val="2614691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Traditional Embedded System Development Approach</a:t>
            </a:r>
          </a:p>
        </p:txBody>
      </p:sp>
      <p:sp>
        <p:nvSpPr>
          <p:cNvPr id="3" name="Content Placeholder 2"/>
          <p:cNvSpPr>
            <a:spLocks noGrp="1"/>
          </p:cNvSpPr>
          <p:nvPr>
            <p:ph idx="1"/>
          </p:nvPr>
        </p:nvSpPr>
        <p:spPr/>
        <p:txBody>
          <a:bodyPr>
            <a:normAutofit/>
          </a:bodyPr>
          <a:lstStyle/>
          <a:p>
            <a:pPr algn="just"/>
            <a:r>
              <a:rPr lang="en-IN" dirty="0"/>
              <a:t>The hardware software partitioning is done at an early stage</a:t>
            </a:r>
          </a:p>
          <a:p>
            <a:pPr algn="just"/>
            <a:r>
              <a:rPr lang="en-IN" dirty="0"/>
              <a:t> Engineers from the software group take care of the software architecture development and implementation, and engineers from the hardware group are responsible for building the hardware required for the product</a:t>
            </a:r>
          </a:p>
          <a:p>
            <a:pPr algn="just"/>
            <a:r>
              <a:rPr lang="en-IN" dirty="0"/>
              <a:t>There is less interaction between the two teams and the development happens either serially or in parallel and once the hardware and software are ready, the integration is performed</a:t>
            </a:r>
          </a:p>
        </p:txBody>
      </p:sp>
    </p:spTree>
    <p:extLst>
      <p:ext uri="{BB962C8B-B14F-4D97-AF65-F5344CB8AC3E}">
        <p14:creationId xmlns:p14="http://schemas.microsoft.com/office/powerpoint/2010/main" val="15215948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67A8A-4F1C-4F7B-8E4D-9758C727B368}"/>
              </a:ext>
            </a:extLst>
          </p:cNvPr>
          <p:cNvSpPr>
            <a:spLocks noGrp="1"/>
          </p:cNvSpPr>
          <p:nvPr>
            <p:ph type="title"/>
          </p:nvPr>
        </p:nvSpPr>
        <p:spPr/>
        <p:txBody>
          <a:bodyPr/>
          <a:lstStyle/>
          <a:p>
            <a:r>
              <a:rPr lang="en-US" dirty="0"/>
              <a:t>Example : Timer	</a:t>
            </a:r>
            <a:endParaRPr lang="en-IN" dirty="0"/>
          </a:p>
        </p:txBody>
      </p:sp>
      <p:pic>
        <p:nvPicPr>
          <p:cNvPr id="5" name="Content Placeholder 4">
            <a:extLst>
              <a:ext uri="{FF2B5EF4-FFF2-40B4-BE49-F238E27FC236}">
                <a16:creationId xmlns:a16="http://schemas.microsoft.com/office/drawing/2014/main" id="{FF579C37-93A3-49D9-A421-0586926FB6F2}"/>
              </a:ext>
            </a:extLst>
          </p:cNvPr>
          <p:cNvPicPr>
            <a:picLocks noGrp="1" noChangeAspect="1"/>
          </p:cNvPicPr>
          <p:nvPr>
            <p:ph idx="1"/>
          </p:nvPr>
        </p:nvPicPr>
        <p:blipFill>
          <a:blip r:embed="rId2"/>
          <a:stretch>
            <a:fillRect/>
          </a:stretch>
        </p:blipFill>
        <p:spPr>
          <a:xfrm>
            <a:off x="1943100" y="1905000"/>
            <a:ext cx="6591300" cy="3366995"/>
          </a:xfrm>
        </p:spPr>
      </p:pic>
    </p:spTree>
    <p:extLst>
      <p:ext uri="{BB962C8B-B14F-4D97-AF65-F5344CB8AC3E}">
        <p14:creationId xmlns:p14="http://schemas.microsoft.com/office/powerpoint/2010/main" val="25481179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33AEA-7DD9-42A9-8BBF-E1CC59AD87E9}"/>
              </a:ext>
            </a:extLst>
          </p:cNvPr>
          <p:cNvSpPr>
            <a:spLocks noGrp="1"/>
          </p:cNvSpPr>
          <p:nvPr>
            <p:ph type="title"/>
          </p:nvPr>
        </p:nvSpPr>
        <p:spPr/>
        <p:txBody>
          <a:bodyPr/>
          <a:lstStyle/>
          <a:p>
            <a:r>
              <a:rPr lang="en-US" dirty="0"/>
              <a:t>Exercise: </a:t>
            </a:r>
            <a:endParaRPr lang="en-IN" dirty="0"/>
          </a:p>
        </p:txBody>
      </p:sp>
      <p:sp>
        <p:nvSpPr>
          <p:cNvPr id="3" name="Content Placeholder 2">
            <a:extLst>
              <a:ext uri="{FF2B5EF4-FFF2-40B4-BE49-F238E27FC236}">
                <a16:creationId xmlns:a16="http://schemas.microsoft.com/office/drawing/2014/main" id="{CAA7C9DD-07D6-455A-97EA-750978EBB9E5}"/>
              </a:ext>
            </a:extLst>
          </p:cNvPr>
          <p:cNvSpPr>
            <a:spLocks noGrp="1"/>
          </p:cNvSpPr>
          <p:nvPr>
            <p:ph idx="1"/>
          </p:nvPr>
        </p:nvSpPr>
        <p:spPr/>
        <p:txBody>
          <a:bodyPr/>
          <a:lstStyle/>
          <a:p>
            <a:r>
              <a:rPr lang="en-US" dirty="0"/>
              <a:t>Design a tea/coffee vending machine based on FSM model</a:t>
            </a:r>
            <a:endParaRPr lang="en-IN" dirty="0"/>
          </a:p>
        </p:txBody>
      </p:sp>
    </p:spTree>
    <p:extLst>
      <p:ext uri="{BB962C8B-B14F-4D97-AF65-F5344CB8AC3E}">
        <p14:creationId xmlns:p14="http://schemas.microsoft.com/office/powerpoint/2010/main" val="1469265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14048" y="194811"/>
            <a:ext cx="6874376" cy="6468378"/>
          </a:xfrm>
          <a:prstGeom prst="rect">
            <a:avLst/>
          </a:prstGeom>
        </p:spPr>
      </p:pic>
    </p:spTree>
    <p:extLst>
      <p:ext uri="{BB962C8B-B14F-4D97-AF65-F5344CB8AC3E}">
        <p14:creationId xmlns:p14="http://schemas.microsoft.com/office/powerpoint/2010/main" val="32431737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8A93D-1782-4A7C-A261-E9596B7E4E0C}"/>
              </a:ext>
            </a:extLst>
          </p:cNvPr>
          <p:cNvSpPr>
            <a:spLocks noGrp="1"/>
          </p:cNvSpPr>
          <p:nvPr>
            <p:ph type="title"/>
          </p:nvPr>
        </p:nvSpPr>
        <p:spPr/>
        <p:txBody>
          <a:bodyPr/>
          <a:lstStyle/>
          <a:p>
            <a:r>
              <a:rPr lang="en-US" dirty="0"/>
              <a:t>Example 3:</a:t>
            </a:r>
            <a:endParaRPr lang="en-IN" dirty="0"/>
          </a:p>
        </p:txBody>
      </p:sp>
      <p:sp>
        <p:nvSpPr>
          <p:cNvPr id="3" name="Content Placeholder 2">
            <a:extLst>
              <a:ext uri="{FF2B5EF4-FFF2-40B4-BE49-F238E27FC236}">
                <a16:creationId xmlns:a16="http://schemas.microsoft.com/office/drawing/2014/main" id="{F95EB37F-59F0-461A-8564-3A5BB057BBBE}"/>
              </a:ext>
            </a:extLst>
          </p:cNvPr>
          <p:cNvSpPr>
            <a:spLocks noGrp="1"/>
          </p:cNvSpPr>
          <p:nvPr>
            <p:ph idx="1"/>
          </p:nvPr>
        </p:nvSpPr>
        <p:spPr/>
        <p:txBody>
          <a:bodyPr/>
          <a:lstStyle/>
          <a:p>
            <a:r>
              <a:rPr lang="en-US" dirty="0"/>
              <a:t>Coin operated Telephone system.</a:t>
            </a:r>
            <a:endParaRPr lang="en-IN" dirty="0"/>
          </a:p>
        </p:txBody>
      </p:sp>
    </p:spTree>
    <p:extLst>
      <p:ext uri="{BB962C8B-B14F-4D97-AF65-F5344CB8AC3E}">
        <p14:creationId xmlns:p14="http://schemas.microsoft.com/office/powerpoint/2010/main" val="222574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87624" y="620687"/>
            <a:ext cx="6912767" cy="6048673"/>
          </a:xfrm>
          <a:prstGeom prst="rect">
            <a:avLst/>
          </a:prstGeom>
        </p:spPr>
      </p:pic>
    </p:spTree>
    <p:extLst>
      <p:ext uri="{BB962C8B-B14F-4D97-AF65-F5344CB8AC3E}">
        <p14:creationId xmlns:p14="http://schemas.microsoft.com/office/powerpoint/2010/main" val="32376912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5EF2D-9321-4FD2-B59A-CA5AC88510FF}"/>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Sequential Process Model</a:t>
            </a:r>
            <a:br>
              <a:rPr lang="en-IN" sz="3600" b="1"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B2B0243-0287-40B4-A84A-93BE1F87F2F2}"/>
              </a:ext>
            </a:extLst>
          </p:cNvPr>
          <p:cNvSpPr>
            <a:spLocks noGrp="1"/>
          </p:cNvSpPr>
          <p:nvPr>
            <p:ph idx="1"/>
          </p:nvPr>
        </p:nvSpPr>
        <p:spPr/>
        <p:txBody>
          <a:bodyPr/>
          <a:lstStyle/>
          <a:p>
            <a:r>
              <a:rPr lang="en-IN" dirty="0"/>
              <a:t>In this models the function or processing requirements are executed in sequential order.</a:t>
            </a:r>
          </a:p>
          <a:p>
            <a:r>
              <a:rPr lang="en-IN" dirty="0"/>
              <a:t>Similar to procedural programming</a:t>
            </a:r>
          </a:p>
          <a:p>
            <a:r>
              <a:rPr lang="en-IN" dirty="0"/>
              <a:t>FSM and flow charts are tools used for modelling</a:t>
            </a:r>
          </a:p>
          <a:p>
            <a:r>
              <a:rPr lang="en-IN" dirty="0"/>
              <a:t>FSM represents states and transitions and flow charts represents sequence of execution flow.</a:t>
            </a:r>
          </a:p>
        </p:txBody>
      </p:sp>
    </p:spTree>
    <p:extLst>
      <p:ext uri="{BB962C8B-B14F-4D97-AF65-F5344CB8AC3E}">
        <p14:creationId xmlns:p14="http://schemas.microsoft.com/office/powerpoint/2010/main" val="9858605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59832" y="476672"/>
            <a:ext cx="3456384" cy="6264696"/>
          </a:xfrm>
          <a:prstGeom prst="rect">
            <a:avLst/>
          </a:prstGeom>
        </p:spPr>
      </p:pic>
      <p:sp>
        <p:nvSpPr>
          <p:cNvPr id="3" name="TextBox 2"/>
          <p:cNvSpPr txBox="1"/>
          <p:nvPr/>
        </p:nvSpPr>
        <p:spPr>
          <a:xfrm>
            <a:off x="179512" y="476672"/>
            <a:ext cx="2880320" cy="830997"/>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Sequential Process Model example</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03999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6B0D1-C674-4AC4-BED6-695C39CA5566}"/>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Concurrent Process Model</a:t>
            </a:r>
            <a:br>
              <a:rPr lang="en-IN" sz="3600" b="1"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7DC7944-90C6-4879-BEF3-1FFBDC4AF44B}"/>
              </a:ext>
            </a:extLst>
          </p:cNvPr>
          <p:cNvSpPr>
            <a:spLocks noGrp="1"/>
          </p:cNvSpPr>
          <p:nvPr>
            <p:ph idx="1"/>
          </p:nvPr>
        </p:nvSpPr>
        <p:spPr/>
        <p:txBody>
          <a:bodyPr/>
          <a:lstStyle/>
          <a:p>
            <a:r>
              <a:rPr lang="en-IN" dirty="0"/>
              <a:t>It models concurrently executing process.</a:t>
            </a:r>
          </a:p>
          <a:p>
            <a:r>
              <a:rPr lang="en-IN" dirty="0"/>
              <a:t>Sequential execution leads to poor processor utilization.</a:t>
            </a:r>
          </a:p>
          <a:p>
            <a:r>
              <a:rPr lang="en-IN" dirty="0"/>
              <a:t>If the task is split into multiple tasks, CPU utilization can be improved as one process goes into waiting stage another subtask can enter into execution.</a:t>
            </a:r>
          </a:p>
          <a:p>
            <a:r>
              <a:rPr lang="en-IN" dirty="0"/>
              <a:t>But it creates overheads in task synchronization, scheduling and communication.</a:t>
            </a:r>
          </a:p>
        </p:txBody>
      </p:sp>
    </p:spTree>
    <p:extLst>
      <p:ext uri="{BB962C8B-B14F-4D97-AF65-F5344CB8AC3E}">
        <p14:creationId xmlns:p14="http://schemas.microsoft.com/office/powerpoint/2010/main" val="9147674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E967-ED8C-485F-968E-9B4A7ACD2E9C}"/>
              </a:ext>
            </a:extLst>
          </p:cNvPr>
          <p:cNvSpPr>
            <a:spLocks noGrp="1"/>
          </p:cNvSpPr>
          <p:nvPr>
            <p:ph type="title"/>
          </p:nvPr>
        </p:nvSpPr>
        <p:spPr/>
        <p:txBody>
          <a:bodyPr/>
          <a:lstStyle/>
          <a:p>
            <a:r>
              <a:rPr lang="en-IN" dirty="0"/>
              <a:t>Example for CPM(Seat Belt Warning System)</a:t>
            </a:r>
          </a:p>
        </p:txBody>
      </p:sp>
      <p:sp>
        <p:nvSpPr>
          <p:cNvPr id="3" name="Content Placeholder 2">
            <a:extLst>
              <a:ext uri="{FF2B5EF4-FFF2-40B4-BE49-F238E27FC236}">
                <a16:creationId xmlns:a16="http://schemas.microsoft.com/office/drawing/2014/main" id="{A1C21575-EA6D-46AA-A922-62F4432769C8}"/>
              </a:ext>
            </a:extLst>
          </p:cNvPr>
          <p:cNvSpPr>
            <a:spLocks noGrp="1"/>
          </p:cNvSpPr>
          <p:nvPr>
            <p:ph idx="1"/>
          </p:nvPr>
        </p:nvSpPr>
        <p:spPr/>
        <p:txBody>
          <a:bodyPr/>
          <a:lstStyle/>
          <a:p>
            <a:r>
              <a:rPr lang="en-IN" dirty="0"/>
              <a:t>Task is split into</a:t>
            </a:r>
          </a:p>
          <a:p>
            <a:pPr lvl="1"/>
            <a:r>
              <a:rPr lang="en-IN" dirty="0"/>
              <a:t>Timer task for waiting 10 seconds</a:t>
            </a:r>
          </a:p>
          <a:p>
            <a:pPr lvl="1"/>
            <a:r>
              <a:rPr lang="en-IN" dirty="0"/>
              <a:t>Task for checking the ignition key status</a:t>
            </a:r>
          </a:p>
          <a:p>
            <a:pPr lvl="1"/>
            <a:r>
              <a:rPr lang="en-IN" dirty="0"/>
              <a:t>Task for checking the seat belt status</a:t>
            </a:r>
          </a:p>
          <a:p>
            <a:pPr lvl="1"/>
            <a:r>
              <a:rPr lang="en-IN" dirty="0"/>
              <a:t>Task for starting and stopping the alarm</a:t>
            </a:r>
          </a:p>
          <a:p>
            <a:pPr lvl="1"/>
            <a:r>
              <a:rPr lang="en-IN" dirty="0"/>
              <a:t>Alarm timer task for waiting for 5 seconds.</a:t>
            </a:r>
          </a:p>
        </p:txBody>
      </p:sp>
    </p:spTree>
    <p:extLst>
      <p:ext uri="{BB962C8B-B14F-4D97-AF65-F5344CB8AC3E}">
        <p14:creationId xmlns:p14="http://schemas.microsoft.com/office/powerpoint/2010/main" val="2061823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AD37D-3696-4D0B-856C-63AFE953C08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480B850-AAE0-4D2B-A213-49791DC2872F}"/>
              </a:ext>
            </a:extLst>
          </p:cNvPr>
          <p:cNvSpPr>
            <a:spLocks noGrp="1"/>
          </p:cNvSpPr>
          <p:nvPr>
            <p:ph idx="1"/>
          </p:nvPr>
        </p:nvSpPr>
        <p:spPr/>
        <p:txBody>
          <a:bodyPr/>
          <a:lstStyle/>
          <a:p>
            <a:r>
              <a:rPr lang="en-IN" dirty="0"/>
              <a:t>Among these we cannot execute them randomly or sequentially.</a:t>
            </a:r>
          </a:p>
          <a:p>
            <a:r>
              <a:rPr lang="en-IN" dirty="0"/>
              <a:t>We need to synchronize the execution through some mechanism.</a:t>
            </a:r>
          </a:p>
          <a:p>
            <a:r>
              <a:rPr lang="en-IN" dirty="0"/>
              <a:t>We need to start the alarm only after the expiration of 10 seconds and only if the ignition key is ON and seat belt is OFF.</a:t>
            </a:r>
          </a:p>
          <a:p>
            <a:r>
              <a:rPr lang="en-IN" dirty="0" err="1"/>
              <a:t>Wait_timer_expires</a:t>
            </a:r>
            <a:r>
              <a:rPr lang="en-IN" dirty="0"/>
              <a:t> event is associated with timer task event.</a:t>
            </a:r>
          </a:p>
          <a:p>
            <a:r>
              <a:rPr lang="en-IN" dirty="0"/>
              <a:t>It is set when the timer expires.</a:t>
            </a:r>
          </a:p>
          <a:p>
            <a:endParaRPr lang="en-IN" dirty="0"/>
          </a:p>
          <a:p>
            <a:endParaRPr lang="en-IN" dirty="0"/>
          </a:p>
          <a:p>
            <a:endParaRPr lang="en-IN" dirty="0"/>
          </a:p>
        </p:txBody>
      </p:sp>
    </p:spTree>
    <p:extLst>
      <p:ext uri="{BB962C8B-B14F-4D97-AF65-F5344CB8AC3E}">
        <p14:creationId xmlns:p14="http://schemas.microsoft.com/office/powerpoint/2010/main" val="3198959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1E7BE958-E6F3-485D-B589-20A5B9F60EBE}"/>
              </a:ext>
            </a:extLst>
          </p:cNvPr>
          <p:cNvSpPr>
            <a:spLocks noGrp="1"/>
          </p:cNvSpPr>
          <p:nvPr>
            <p:ph type="title" idx="4294967295"/>
          </p:nvPr>
        </p:nvSpPr>
        <p:spPr>
          <a:xfrm>
            <a:off x="1763688" y="274638"/>
            <a:ext cx="6465912" cy="1143000"/>
          </a:xfrm>
        </p:spPr>
        <p:txBody>
          <a:bodyPr/>
          <a:lstStyle/>
          <a:p>
            <a:r>
              <a:rPr lang="en-US" altLang="en-US" sz="3000" b="1" dirty="0"/>
              <a:t>Hardware Software Co-design</a:t>
            </a:r>
            <a:endParaRPr lang="en-US" altLang="en-US" sz="3000" dirty="0"/>
          </a:p>
        </p:txBody>
      </p:sp>
      <p:sp>
        <p:nvSpPr>
          <p:cNvPr id="16386" name="Content Placeholder 2">
            <a:extLst>
              <a:ext uri="{FF2B5EF4-FFF2-40B4-BE49-F238E27FC236}">
                <a16:creationId xmlns:a16="http://schemas.microsoft.com/office/drawing/2014/main" id="{27EAA1CE-5882-4A65-A368-5682B1F7C703}"/>
              </a:ext>
            </a:extLst>
          </p:cNvPr>
          <p:cNvSpPr>
            <a:spLocks noGrp="1"/>
          </p:cNvSpPr>
          <p:nvPr>
            <p:ph sz="quarter" idx="4294967295"/>
          </p:nvPr>
        </p:nvSpPr>
        <p:spPr>
          <a:xfrm>
            <a:off x="971600" y="2060575"/>
            <a:ext cx="7258000" cy="4187825"/>
          </a:xfrm>
        </p:spPr>
        <p:txBody>
          <a:bodyPr/>
          <a:lstStyle/>
          <a:p>
            <a:r>
              <a:rPr lang="en-US" altLang="en-US" dirty="0"/>
              <a:t>The term ‘co-design’ implies that hardware and software design be considered concurrent and be done together.</a:t>
            </a:r>
          </a:p>
          <a:p>
            <a:r>
              <a:rPr lang="en-US" altLang="en-US" dirty="0"/>
              <a:t>The product requirement is converted into system level needs.</a:t>
            </a:r>
          </a:p>
          <a:p>
            <a:r>
              <a:rPr lang="en-US" altLang="en-US" dirty="0"/>
              <a:t>Requirements are specified as functional requirements.</a:t>
            </a:r>
          </a:p>
          <a:p>
            <a:r>
              <a:rPr lang="en-US" altLang="en-US" dirty="0"/>
              <a:t>During architectural design phase, system level processing requirement of hardware and software takes place.</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9553" y="1052735"/>
            <a:ext cx="7848872" cy="5781927"/>
          </a:xfrm>
          <a:prstGeom prst="rect">
            <a:avLst/>
          </a:prstGeom>
        </p:spPr>
      </p:pic>
      <p:sp>
        <p:nvSpPr>
          <p:cNvPr id="3" name="TextBox 2"/>
          <p:cNvSpPr txBox="1"/>
          <p:nvPr/>
        </p:nvSpPr>
        <p:spPr>
          <a:xfrm>
            <a:off x="539552" y="476672"/>
            <a:ext cx="369370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Concurrent Process Model</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12669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D44F2-09EB-4C4D-9EB6-C84DCDF0FB0F}"/>
              </a:ext>
            </a:extLst>
          </p:cNvPr>
          <p:cNvSpPr>
            <a:spLocks noGrp="1"/>
          </p:cNvSpPr>
          <p:nvPr>
            <p:ph type="title"/>
          </p:nvPr>
        </p:nvSpPr>
        <p:spPr/>
        <p:txBody>
          <a:bodyPr/>
          <a:lstStyle/>
          <a:p>
            <a:r>
              <a:rPr lang="en-IN" dirty="0"/>
              <a:t>Object oriented model</a:t>
            </a:r>
          </a:p>
        </p:txBody>
      </p:sp>
      <p:sp>
        <p:nvSpPr>
          <p:cNvPr id="3" name="Content Placeholder 2">
            <a:extLst>
              <a:ext uri="{FF2B5EF4-FFF2-40B4-BE49-F238E27FC236}">
                <a16:creationId xmlns:a16="http://schemas.microsoft.com/office/drawing/2014/main" id="{125EB590-2284-4EDE-98D6-112CB6184E10}"/>
              </a:ext>
            </a:extLst>
          </p:cNvPr>
          <p:cNvSpPr>
            <a:spLocks noGrp="1"/>
          </p:cNvSpPr>
          <p:nvPr>
            <p:ph idx="1"/>
          </p:nvPr>
        </p:nvSpPr>
        <p:spPr/>
        <p:txBody>
          <a:bodyPr/>
          <a:lstStyle/>
          <a:p>
            <a:r>
              <a:rPr lang="en-IN" dirty="0"/>
              <a:t>It divides complex software requirements into simple well defined pieces called objects.</a:t>
            </a:r>
          </a:p>
          <a:p>
            <a:r>
              <a:rPr lang="en-IN" dirty="0"/>
              <a:t>This model brings reusability, productivity and maintainability in system design.</a:t>
            </a:r>
          </a:p>
          <a:p>
            <a:r>
              <a:rPr lang="en-IN" dirty="0"/>
              <a:t>Object is an entity which models a particular piece in the system</a:t>
            </a:r>
          </a:p>
          <a:p>
            <a:r>
              <a:rPr lang="en-IN" dirty="0"/>
              <a:t>Each object is characterised by a unique set of behaviours and state.</a:t>
            </a:r>
          </a:p>
          <a:p>
            <a:r>
              <a:rPr lang="en-IN" dirty="0"/>
              <a:t>Class is abstract representation of a set of objects or called the blue print of an object.</a:t>
            </a:r>
          </a:p>
          <a:p>
            <a:endParaRPr lang="en-IN" dirty="0"/>
          </a:p>
        </p:txBody>
      </p:sp>
    </p:spTree>
    <p:extLst>
      <p:ext uri="{BB962C8B-B14F-4D97-AF65-F5344CB8AC3E}">
        <p14:creationId xmlns:p14="http://schemas.microsoft.com/office/powerpoint/2010/main" val="2911304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85035-DB24-4520-8FCA-807A7E756E9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2E992F1-523C-43E8-9F5C-A063B909390E}"/>
              </a:ext>
            </a:extLst>
          </p:cNvPr>
          <p:cNvSpPr>
            <a:spLocks noGrp="1"/>
          </p:cNvSpPr>
          <p:nvPr>
            <p:ph idx="1"/>
          </p:nvPr>
        </p:nvSpPr>
        <p:spPr/>
        <p:txBody>
          <a:bodyPr/>
          <a:lstStyle/>
          <a:p>
            <a:r>
              <a:rPr lang="en-IN" dirty="0"/>
              <a:t>A class represent state of an object through member variables and object behaviour through member functions.</a:t>
            </a:r>
          </a:p>
          <a:p>
            <a:r>
              <a:rPr lang="en-IN" dirty="0"/>
              <a:t>Member variables and functions can be public, private or protected depending on its accessibility in other classes.</a:t>
            </a:r>
          </a:p>
          <a:p>
            <a:r>
              <a:rPr lang="en-IN" dirty="0"/>
              <a:t>These features brings abstraction and protection.</a:t>
            </a:r>
          </a:p>
        </p:txBody>
      </p:sp>
    </p:spTree>
    <p:extLst>
      <p:ext uri="{BB962C8B-B14F-4D97-AF65-F5344CB8AC3E}">
        <p14:creationId xmlns:p14="http://schemas.microsoft.com/office/powerpoint/2010/main" val="26279428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DED85-82D0-49EA-965B-155F0EB1424D}"/>
              </a:ext>
            </a:extLst>
          </p:cNvPr>
          <p:cNvSpPr>
            <a:spLocks noGrp="1"/>
          </p:cNvSpPr>
          <p:nvPr>
            <p:ph type="title"/>
          </p:nvPr>
        </p:nvSpPr>
        <p:spPr/>
        <p:txBody>
          <a:bodyPr/>
          <a:lstStyle/>
          <a:p>
            <a:r>
              <a:rPr lang="en-IN" dirty="0"/>
              <a:t>UML</a:t>
            </a:r>
          </a:p>
        </p:txBody>
      </p:sp>
      <p:sp>
        <p:nvSpPr>
          <p:cNvPr id="3" name="Content Placeholder 2">
            <a:extLst>
              <a:ext uri="{FF2B5EF4-FFF2-40B4-BE49-F238E27FC236}">
                <a16:creationId xmlns:a16="http://schemas.microsoft.com/office/drawing/2014/main" id="{F811C742-4135-4A7F-A2A9-DBC12E97CB74}"/>
              </a:ext>
            </a:extLst>
          </p:cNvPr>
          <p:cNvSpPr>
            <a:spLocks noGrp="1"/>
          </p:cNvSpPr>
          <p:nvPr>
            <p:ph idx="1"/>
          </p:nvPr>
        </p:nvSpPr>
        <p:spPr/>
        <p:txBody>
          <a:bodyPr/>
          <a:lstStyle/>
          <a:p>
            <a:r>
              <a:rPr lang="en-IN" dirty="0"/>
              <a:t>Unified Modelling Language is a visual modelling language for object oriented design.</a:t>
            </a:r>
          </a:p>
          <a:p>
            <a:r>
              <a:rPr lang="en-IN" dirty="0"/>
              <a:t>UML helps in all phases of system design through a set of unique diagrams for requirement capturing, designing and deployment.</a:t>
            </a:r>
          </a:p>
        </p:txBody>
      </p:sp>
    </p:spTree>
    <p:extLst>
      <p:ext uri="{BB962C8B-B14F-4D97-AF65-F5344CB8AC3E}">
        <p14:creationId xmlns:p14="http://schemas.microsoft.com/office/powerpoint/2010/main" val="32396241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EB1F-5058-4C31-9911-83AC682DAF9E}"/>
              </a:ext>
            </a:extLst>
          </p:cNvPr>
          <p:cNvSpPr>
            <a:spLocks noGrp="1"/>
          </p:cNvSpPr>
          <p:nvPr>
            <p:ph type="title"/>
          </p:nvPr>
        </p:nvSpPr>
        <p:spPr/>
        <p:txBody>
          <a:bodyPr/>
          <a:lstStyle/>
          <a:p>
            <a:r>
              <a:rPr lang="en-IN" dirty="0"/>
              <a:t>UML Building Blocks</a:t>
            </a:r>
          </a:p>
        </p:txBody>
      </p:sp>
      <p:sp>
        <p:nvSpPr>
          <p:cNvPr id="3" name="Content Placeholder 2">
            <a:extLst>
              <a:ext uri="{FF2B5EF4-FFF2-40B4-BE49-F238E27FC236}">
                <a16:creationId xmlns:a16="http://schemas.microsoft.com/office/drawing/2014/main" id="{B150053A-8AB5-499B-B867-52E50882BE5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6D352D1-6263-44B5-8783-1A43525A6A60}"/>
              </a:ext>
            </a:extLst>
          </p:cNvPr>
          <p:cNvPicPr>
            <a:picLocks noChangeAspect="1"/>
          </p:cNvPicPr>
          <p:nvPr/>
        </p:nvPicPr>
        <p:blipFill>
          <a:blip r:embed="rId2"/>
          <a:stretch>
            <a:fillRect/>
          </a:stretch>
        </p:blipFill>
        <p:spPr>
          <a:xfrm>
            <a:off x="107504" y="1628800"/>
            <a:ext cx="9144000" cy="4824536"/>
          </a:xfrm>
          <a:prstGeom prst="rect">
            <a:avLst/>
          </a:prstGeom>
        </p:spPr>
      </p:pic>
    </p:spTree>
    <p:extLst>
      <p:ext uri="{BB962C8B-B14F-4D97-AF65-F5344CB8AC3E}">
        <p14:creationId xmlns:p14="http://schemas.microsoft.com/office/powerpoint/2010/main" val="7734586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3E993-8E57-4705-8121-7FDCAB9A8561}"/>
              </a:ext>
            </a:extLst>
          </p:cNvPr>
          <p:cNvSpPr>
            <a:spLocks noGrp="1"/>
          </p:cNvSpPr>
          <p:nvPr>
            <p:ph type="title"/>
          </p:nvPr>
        </p:nvSpPr>
        <p:spPr/>
        <p:txBody>
          <a:bodyPr/>
          <a:lstStyle/>
          <a:p>
            <a:r>
              <a:rPr lang="en-IN" dirty="0"/>
              <a:t>Four Kinds of Things</a:t>
            </a:r>
          </a:p>
        </p:txBody>
      </p:sp>
      <p:sp>
        <p:nvSpPr>
          <p:cNvPr id="3" name="Content Placeholder 2">
            <a:extLst>
              <a:ext uri="{FF2B5EF4-FFF2-40B4-BE49-F238E27FC236}">
                <a16:creationId xmlns:a16="http://schemas.microsoft.com/office/drawing/2014/main" id="{F98581CF-3BF2-407B-9ADA-AE8C37C6EEAC}"/>
              </a:ext>
            </a:extLst>
          </p:cNvPr>
          <p:cNvSpPr>
            <a:spLocks noGrp="1"/>
          </p:cNvSpPr>
          <p:nvPr>
            <p:ph idx="1"/>
          </p:nvPr>
        </p:nvSpPr>
        <p:spPr/>
        <p:txBody>
          <a:bodyPr/>
          <a:lstStyle/>
          <a:p>
            <a:r>
              <a:rPr lang="en-IN" dirty="0"/>
              <a:t>Structural </a:t>
            </a:r>
          </a:p>
          <a:p>
            <a:r>
              <a:rPr lang="en-IN" dirty="0"/>
              <a:t>Behavioural</a:t>
            </a:r>
          </a:p>
          <a:p>
            <a:r>
              <a:rPr lang="en-IN" dirty="0"/>
              <a:t>Grouping</a:t>
            </a:r>
          </a:p>
          <a:p>
            <a:r>
              <a:rPr lang="en-IN" dirty="0" err="1"/>
              <a:t>Annotational</a:t>
            </a:r>
            <a:endParaRPr lang="en-IN" dirty="0"/>
          </a:p>
        </p:txBody>
      </p:sp>
    </p:spTree>
    <p:extLst>
      <p:ext uri="{BB962C8B-B14F-4D97-AF65-F5344CB8AC3E}">
        <p14:creationId xmlns:p14="http://schemas.microsoft.com/office/powerpoint/2010/main" val="11646438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30473-F587-4E6C-8806-635486DD06E5}"/>
              </a:ext>
            </a:extLst>
          </p:cNvPr>
          <p:cNvSpPr>
            <a:spLocks noGrp="1"/>
          </p:cNvSpPr>
          <p:nvPr>
            <p:ph type="title"/>
          </p:nvPr>
        </p:nvSpPr>
        <p:spPr/>
        <p:txBody>
          <a:bodyPr/>
          <a:lstStyle/>
          <a:p>
            <a:r>
              <a:rPr lang="en-IN" dirty="0"/>
              <a:t>Structural things</a:t>
            </a:r>
          </a:p>
        </p:txBody>
      </p:sp>
      <p:sp>
        <p:nvSpPr>
          <p:cNvPr id="3" name="Content Placeholder 2">
            <a:extLst>
              <a:ext uri="{FF2B5EF4-FFF2-40B4-BE49-F238E27FC236}">
                <a16:creationId xmlns:a16="http://schemas.microsoft.com/office/drawing/2014/main" id="{14393445-CAF0-463D-99C5-0C4B453A1255}"/>
              </a:ext>
            </a:extLst>
          </p:cNvPr>
          <p:cNvSpPr>
            <a:spLocks noGrp="1"/>
          </p:cNvSpPr>
          <p:nvPr>
            <p:ph idx="1"/>
          </p:nvPr>
        </p:nvSpPr>
        <p:spPr/>
        <p:txBody>
          <a:bodyPr/>
          <a:lstStyle/>
          <a:p>
            <a:r>
              <a:rPr lang="en-IN" dirty="0"/>
              <a:t>Represents the static part of UML model</a:t>
            </a:r>
          </a:p>
          <a:p>
            <a:r>
              <a:rPr lang="en-IN" dirty="0"/>
              <a:t>Also known as classifiers.</a:t>
            </a:r>
          </a:p>
        </p:txBody>
      </p:sp>
    </p:spTree>
    <p:extLst>
      <p:ext uri="{BB962C8B-B14F-4D97-AF65-F5344CB8AC3E}">
        <p14:creationId xmlns:p14="http://schemas.microsoft.com/office/powerpoint/2010/main" val="39807207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333A4-68A9-4193-BD30-31E4B732CB4F}"/>
              </a:ext>
            </a:extLst>
          </p:cNvPr>
          <p:cNvSpPr>
            <a:spLocks noGrp="1"/>
          </p:cNvSpPr>
          <p:nvPr>
            <p:ph type="title"/>
          </p:nvPr>
        </p:nvSpPr>
        <p:spPr/>
        <p:txBody>
          <a:bodyPr/>
          <a:lstStyle/>
          <a:p>
            <a:r>
              <a:rPr lang="en-IN" dirty="0"/>
              <a:t>Structural things</a:t>
            </a:r>
          </a:p>
        </p:txBody>
      </p:sp>
      <p:pic>
        <p:nvPicPr>
          <p:cNvPr id="4" name="Content Placeholder 4">
            <a:extLst>
              <a:ext uri="{FF2B5EF4-FFF2-40B4-BE49-F238E27FC236}">
                <a16:creationId xmlns:a16="http://schemas.microsoft.com/office/drawing/2014/main" id="{74E9E8CB-6C73-48E3-BF84-2AEFC7820F91}"/>
              </a:ext>
            </a:extLst>
          </p:cNvPr>
          <p:cNvPicPr>
            <a:picLocks noGrp="1" noChangeAspect="1"/>
          </p:cNvPicPr>
          <p:nvPr>
            <p:ph idx="1"/>
          </p:nvPr>
        </p:nvPicPr>
        <p:blipFill>
          <a:blip r:embed="rId2"/>
          <a:stretch>
            <a:fillRect/>
          </a:stretch>
        </p:blipFill>
        <p:spPr>
          <a:xfrm>
            <a:off x="2030184" y="2133600"/>
            <a:ext cx="6964097" cy="4100290"/>
          </a:xfrm>
        </p:spPr>
      </p:pic>
    </p:spTree>
    <p:extLst>
      <p:ext uri="{BB962C8B-B14F-4D97-AF65-F5344CB8AC3E}">
        <p14:creationId xmlns:p14="http://schemas.microsoft.com/office/powerpoint/2010/main" val="12761663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C3379-B794-46E9-BA4F-839016161153}"/>
              </a:ext>
            </a:extLst>
          </p:cNvPr>
          <p:cNvSpPr>
            <a:spLocks noGrp="1"/>
          </p:cNvSpPr>
          <p:nvPr>
            <p:ph type="title"/>
          </p:nvPr>
        </p:nvSpPr>
        <p:spPr/>
        <p:txBody>
          <a:bodyPr/>
          <a:lstStyle/>
          <a:p>
            <a:r>
              <a:rPr lang="en-IN" dirty="0"/>
              <a:t>Structural things</a:t>
            </a:r>
          </a:p>
        </p:txBody>
      </p:sp>
      <p:pic>
        <p:nvPicPr>
          <p:cNvPr id="5" name="Content Placeholder 4">
            <a:extLst>
              <a:ext uri="{FF2B5EF4-FFF2-40B4-BE49-F238E27FC236}">
                <a16:creationId xmlns:a16="http://schemas.microsoft.com/office/drawing/2014/main" id="{737E5A57-DB4C-496D-BD09-AB3EB3DE098A}"/>
              </a:ext>
            </a:extLst>
          </p:cNvPr>
          <p:cNvPicPr>
            <a:picLocks noGrp="1" noChangeAspect="1"/>
          </p:cNvPicPr>
          <p:nvPr>
            <p:ph idx="1"/>
          </p:nvPr>
        </p:nvPicPr>
        <p:blipFill>
          <a:blip r:embed="rId2"/>
          <a:stretch>
            <a:fillRect/>
          </a:stretch>
        </p:blipFill>
        <p:spPr>
          <a:xfrm>
            <a:off x="539552" y="2276872"/>
            <a:ext cx="8427098" cy="3384376"/>
          </a:xfrm>
        </p:spPr>
      </p:pic>
    </p:spTree>
    <p:extLst>
      <p:ext uri="{BB962C8B-B14F-4D97-AF65-F5344CB8AC3E}">
        <p14:creationId xmlns:p14="http://schemas.microsoft.com/office/powerpoint/2010/main" val="9785438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91229-7BFE-497E-B0D2-1056AE792980}"/>
              </a:ext>
            </a:extLst>
          </p:cNvPr>
          <p:cNvSpPr>
            <a:spLocks noGrp="1"/>
          </p:cNvSpPr>
          <p:nvPr>
            <p:ph type="title"/>
          </p:nvPr>
        </p:nvSpPr>
        <p:spPr/>
        <p:txBody>
          <a:bodyPr/>
          <a:lstStyle/>
          <a:p>
            <a:r>
              <a:rPr lang="en-IN" dirty="0"/>
              <a:t>Behavioural Things</a:t>
            </a:r>
          </a:p>
        </p:txBody>
      </p:sp>
      <p:sp>
        <p:nvSpPr>
          <p:cNvPr id="3" name="Content Placeholder 2">
            <a:extLst>
              <a:ext uri="{FF2B5EF4-FFF2-40B4-BE49-F238E27FC236}">
                <a16:creationId xmlns:a16="http://schemas.microsoft.com/office/drawing/2014/main" id="{FFA7F3BA-03F7-4599-9F3D-9501C684FA9C}"/>
              </a:ext>
            </a:extLst>
          </p:cNvPr>
          <p:cNvSpPr>
            <a:spLocks noGrp="1"/>
          </p:cNvSpPr>
          <p:nvPr>
            <p:ph idx="1"/>
          </p:nvPr>
        </p:nvSpPr>
        <p:spPr/>
        <p:txBody>
          <a:bodyPr/>
          <a:lstStyle/>
          <a:p>
            <a:r>
              <a:rPr lang="en-IN" dirty="0"/>
              <a:t>Represents the dynamic part of UML model</a:t>
            </a:r>
          </a:p>
          <a:p>
            <a:r>
              <a:rPr lang="en-IN" dirty="0"/>
              <a:t>Interaction, state machine and activity are behavioural things.</a:t>
            </a:r>
          </a:p>
        </p:txBody>
      </p:sp>
      <p:pic>
        <p:nvPicPr>
          <p:cNvPr id="4" name="Content Placeholder 4">
            <a:extLst>
              <a:ext uri="{FF2B5EF4-FFF2-40B4-BE49-F238E27FC236}">
                <a16:creationId xmlns:a16="http://schemas.microsoft.com/office/drawing/2014/main" id="{DBF00B21-9869-4E6D-8A57-8E12482AEAB1}"/>
              </a:ext>
            </a:extLst>
          </p:cNvPr>
          <p:cNvPicPr>
            <a:picLocks noChangeAspect="1"/>
          </p:cNvPicPr>
          <p:nvPr/>
        </p:nvPicPr>
        <p:blipFill>
          <a:blip r:embed="rId2"/>
          <a:stretch>
            <a:fillRect/>
          </a:stretch>
        </p:blipFill>
        <p:spPr>
          <a:xfrm>
            <a:off x="755576" y="3573016"/>
            <a:ext cx="8212728" cy="1593021"/>
          </a:xfrm>
          <a:prstGeom prst="rect">
            <a:avLst/>
          </a:prstGeom>
        </p:spPr>
      </p:pic>
    </p:spTree>
    <p:extLst>
      <p:ext uri="{BB962C8B-B14F-4D97-AF65-F5344CB8AC3E}">
        <p14:creationId xmlns:p14="http://schemas.microsoft.com/office/powerpoint/2010/main" val="1385810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1E54E-9769-4948-9A93-962BC4DFEAF2}"/>
              </a:ext>
            </a:extLst>
          </p:cNvPr>
          <p:cNvSpPr>
            <a:spLocks noGrp="1"/>
          </p:cNvSpPr>
          <p:nvPr>
            <p:ph type="title"/>
          </p:nvPr>
        </p:nvSpPr>
        <p:spPr/>
        <p:txBody>
          <a:bodyPr>
            <a:normAutofit fontScale="90000"/>
          </a:bodyPr>
          <a:lstStyle/>
          <a:p>
            <a:r>
              <a:rPr lang="en-IN" dirty="0"/>
              <a:t>Fundamental Issues in hardware software co design</a:t>
            </a:r>
          </a:p>
        </p:txBody>
      </p:sp>
      <p:sp>
        <p:nvSpPr>
          <p:cNvPr id="3" name="Content Placeholder 2">
            <a:extLst>
              <a:ext uri="{FF2B5EF4-FFF2-40B4-BE49-F238E27FC236}">
                <a16:creationId xmlns:a16="http://schemas.microsoft.com/office/drawing/2014/main" id="{38A3577F-501F-4AFB-8B74-4597543995E3}"/>
              </a:ext>
            </a:extLst>
          </p:cNvPr>
          <p:cNvSpPr>
            <a:spLocks noGrp="1"/>
          </p:cNvSpPr>
          <p:nvPr>
            <p:ph idx="1"/>
          </p:nvPr>
        </p:nvSpPr>
        <p:spPr/>
        <p:txBody>
          <a:bodyPr/>
          <a:lstStyle/>
          <a:p>
            <a:r>
              <a:rPr lang="en-IN" dirty="0"/>
              <a:t>Selecting the model</a:t>
            </a:r>
          </a:p>
          <a:p>
            <a:r>
              <a:rPr lang="en-IN" dirty="0"/>
              <a:t>Selecting the architecture</a:t>
            </a:r>
          </a:p>
          <a:p>
            <a:r>
              <a:rPr lang="en-IN" dirty="0"/>
              <a:t>Selecting the language</a:t>
            </a:r>
          </a:p>
          <a:p>
            <a:r>
              <a:rPr lang="en-IN" dirty="0"/>
              <a:t>Partitioning system requirements into hardware and software</a:t>
            </a:r>
          </a:p>
          <a:p>
            <a:endParaRPr lang="en-IN" dirty="0"/>
          </a:p>
        </p:txBody>
      </p:sp>
    </p:spTree>
    <p:extLst>
      <p:ext uri="{BB962C8B-B14F-4D97-AF65-F5344CB8AC3E}">
        <p14:creationId xmlns:p14="http://schemas.microsoft.com/office/powerpoint/2010/main" val="35877508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36421-9321-478C-ADBF-D6A7B4F70564}"/>
              </a:ext>
            </a:extLst>
          </p:cNvPr>
          <p:cNvSpPr>
            <a:spLocks noGrp="1"/>
          </p:cNvSpPr>
          <p:nvPr>
            <p:ph type="title"/>
          </p:nvPr>
        </p:nvSpPr>
        <p:spPr/>
        <p:txBody>
          <a:bodyPr/>
          <a:lstStyle/>
          <a:p>
            <a:r>
              <a:rPr lang="en-IN" dirty="0"/>
              <a:t>Grouping things</a:t>
            </a:r>
          </a:p>
        </p:txBody>
      </p:sp>
      <p:sp>
        <p:nvSpPr>
          <p:cNvPr id="3" name="Content Placeholder 2">
            <a:extLst>
              <a:ext uri="{FF2B5EF4-FFF2-40B4-BE49-F238E27FC236}">
                <a16:creationId xmlns:a16="http://schemas.microsoft.com/office/drawing/2014/main" id="{ED614DDA-F7F9-4D68-935D-AD982A44A104}"/>
              </a:ext>
            </a:extLst>
          </p:cNvPr>
          <p:cNvSpPr>
            <a:spLocks noGrp="1"/>
          </p:cNvSpPr>
          <p:nvPr>
            <p:ph idx="1"/>
          </p:nvPr>
        </p:nvSpPr>
        <p:spPr/>
        <p:txBody>
          <a:bodyPr/>
          <a:lstStyle/>
          <a:p>
            <a:r>
              <a:rPr lang="en-IN" dirty="0"/>
              <a:t>Represents organizational parts in UML model</a:t>
            </a:r>
          </a:p>
          <a:p>
            <a:r>
              <a:rPr lang="en-IN" dirty="0"/>
              <a:t>Packages and sub systems are groping things.</a:t>
            </a:r>
          </a:p>
        </p:txBody>
      </p:sp>
      <p:pic>
        <p:nvPicPr>
          <p:cNvPr id="5" name="Picture 4">
            <a:extLst>
              <a:ext uri="{FF2B5EF4-FFF2-40B4-BE49-F238E27FC236}">
                <a16:creationId xmlns:a16="http://schemas.microsoft.com/office/drawing/2014/main" id="{5B838E60-FABD-4744-BD2B-14147E294D49}"/>
              </a:ext>
            </a:extLst>
          </p:cNvPr>
          <p:cNvPicPr>
            <a:picLocks noChangeAspect="1"/>
          </p:cNvPicPr>
          <p:nvPr/>
        </p:nvPicPr>
        <p:blipFill>
          <a:blip r:embed="rId2"/>
          <a:stretch>
            <a:fillRect/>
          </a:stretch>
        </p:blipFill>
        <p:spPr>
          <a:xfrm>
            <a:off x="12373" y="3861048"/>
            <a:ext cx="9144000" cy="832955"/>
          </a:xfrm>
          <a:prstGeom prst="rect">
            <a:avLst/>
          </a:prstGeom>
        </p:spPr>
      </p:pic>
    </p:spTree>
    <p:extLst>
      <p:ext uri="{BB962C8B-B14F-4D97-AF65-F5344CB8AC3E}">
        <p14:creationId xmlns:p14="http://schemas.microsoft.com/office/powerpoint/2010/main" val="18937433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D447-284D-4FC6-AC45-5FBE0BDAE092}"/>
              </a:ext>
            </a:extLst>
          </p:cNvPr>
          <p:cNvSpPr>
            <a:spLocks noGrp="1"/>
          </p:cNvSpPr>
          <p:nvPr>
            <p:ph type="title"/>
          </p:nvPr>
        </p:nvSpPr>
        <p:spPr/>
        <p:txBody>
          <a:bodyPr/>
          <a:lstStyle/>
          <a:p>
            <a:r>
              <a:rPr lang="en-IN" dirty="0" err="1"/>
              <a:t>Annotational</a:t>
            </a:r>
            <a:r>
              <a:rPr lang="en-IN" dirty="0"/>
              <a:t> things</a:t>
            </a:r>
          </a:p>
        </p:txBody>
      </p:sp>
      <p:sp>
        <p:nvSpPr>
          <p:cNvPr id="3" name="Content Placeholder 2">
            <a:extLst>
              <a:ext uri="{FF2B5EF4-FFF2-40B4-BE49-F238E27FC236}">
                <a16:creationId xmlns:a16="http://schemas.microsoft.com/office/drawing/2014/main" id="{38384AC7-F85C-408B-9038-B2E880E58738}"/>
              </a:ext>
            </a:extLst>
          </p:cNvPr>
          <p:cNvSpPr>
            <a:spLocks noGrp="1"/>
          </p:cNvSpPr>
          <p:nvPr>
            <p:ph idx="1"/>
          </p:nvPr>
        </p:nvSpPr>
        <p:spPr/>
        <p:txBody>
          <a:bodyPr/>
          <a:lstStyle/>
          <a:p>
            <a:r>
              <a:rPr lang="en-IN" dirty="0"/>
              <a:t>It is the explanatory part of UML model.</a:t>
            </a:r>
          </a:p>
        </p:txBody>
      </p:sp>
      <p:pic>
        <p:nvPicPr>
          <p:cNvPr id="5" name="Picture 4">
            <a:extLst>
              <a:ext uri="{FF2B5EF4-FFF2-40B4-BE49-F238E27FC236}">
                <a16:creationId xmlns:a16="http://schemas.microsoft.com/office/drawing/2014/main" id="{ADAA3E29-732D-4E96-ABEC-04A448E49BA1}"/>
              </a:ext>
            </a:extLst>
          </p:cNvPr>
          <p:cNvPicPr>
            <a:picLocks noChangeAspect="1"/>
          </p:cNvPicPr>
          <p:nvPr/>
        </p:nvPicPr>
        <p:blipFill>
          <a:blip r:embed="rId2"/>
          <a:stretch>
            <a:fillRect/>
          </a:stretch>
        </p:blipFill>
        <p:spPr>
          <a:xfrm>
            <a:off x="0" y="2955073"/>
            <a:ext cx="9144000" cy="947854"/>
          </a:xfrm>
          <a:prstGeom prst="rect">
            <a:avLst/>
          </a:prstGeom>
        </p:spPr>
      </p:pic>
    </p:spTree>
    <p:extLst>
      <p:ext uri="{BB962C8B-B14F-4D97-AF65-F5344CB8AC3E}">
        <p14:creationId xmlns:p14="http://schemas.microsoft.com/office/powerpoint/2010/main" val="7453331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F0FDD-0076-4C9D-B019-654563FCC9AB}"/>
              </a:ext>
            </a:extLst>
          </p:cNvPr>
          <p:cNvSpPr>
            <a:spLocks noGrp="1"/>
          </p:cNvSpPr>
          <p:nvPr>
            <p:ph type="title"/>
          </p:nvPr>
        </p:nvSpPr>
        <p:spPr/>
        <p:txBody>
          <a:bodyPr/>
          <a:lstStyle/>
          <a:p>
            <a:r>
              <a:rPr lang="en-IN" dirty="0"/>
              <a:t>Example</a:t>
            </a:r>
          </a:p>
        </p:txBody>
      </p:sp>
      <p:pic>
        <p:nvPicPr>
          <p:cNvPr id="9" name="Content Placeholder 8">
            <a:extLst>
              <a:ext uri="{FF2B5EF4-FFF2-40B4-BE49-F238E27FC236}">
                <a16:creationId xmlns:a16="http://schemas.microsoft.com/office/drawing/2014/main" id="{E6291BEF-2DF1-4570-AE4B-4978CAAD80EF}"/>
              </a:ext>
            </a:extLst>
          </p:cNvPr>
          <p:cNvPicPr>
            <a:picLocks noGrp="1" noChangeAspect="1"/>
          </p:cNvPicPr>
          <p:nvPr>
            <p:ph idx="1"/>
          </p:nvPr>
        </p:nvPicPr>
        <p:blipFill>
          <a:blip r:embed="rId2"/>
          <a:stretch>
            <a:fillRect/>
          </a:stretch>
        </p:blipFill>
        <p:spPr>
          <a:xfrm>
            <a:off x="395536" y="1556792"/>
            <a:ext cx="5467350" cy="2286000"/>
          </a:xfrm>
        </p:spPr>
      </p:pic>
      <p:pic>
        <p:nvPicPr>
          <p:cNvPr id="11" name="Picture 10">
            <a:extLst>
              <a:ext uri="{FF2B5EF4-FFF2-40B4-BE49-F238E27FC236}">
                <a16:creationId xmlns:a16="http://schemas.microsoft.com/office/drawing/2014/main" id="{ED570615-F2FA-46BE-BDD6-FC161AB1DD24}"/>
              </a:ext>
            </a:extLst>
          </p:cNvPr>
          <p:cNvPicPr>
            <a:picLocks noChangeAspect="1"/>
          </p:cNvPicPr>
          <p:nvPr/>
        </p:nvPicPr>
        <p:blipFill>
          <a:blip r:embed="rId3"/>
          <a:stretch>
            <a:fillRect/>
          </a:stretch>
        </p:blipFill>
        <p:spPr>
          <a:xfrm>
            <a:off x="6444208" y="1556792"/>
            <a:ext cx="2472744" cy="1964028"/>
          </a:xfrm>
          <a:prstGeom prst="rect">
            <a:avLst/>
          </a:prstGeom>
        </p:spPr>
      </p:pic>
      <p:pic>
        <p:nvPicPr>
          <p:cNvPr id="13" name="Picture 12">
            <a:extLst>
              <a:ext uri="{FF2B5EF4-FFF2-40B4-BE49-F238E27FC236}">
                <a16:creationId xmlns:a16="http://schemas.microsoft.com/office/drawing/2014/main" id="{39F6D8E8-95AC-408A-A428-4C4C32DC3B1E}"/>
              </a:ext>
            </a:extLst>
          </p:cNvPr>
          <p:cNvPicPr>
            <a:picLocks noChangeAspect="1"/>
          </p:cNvPicPr>
          <p:nvPr/>
        </p:nvPicPr>
        <p:blipFill>
          <a:blip r:embed="rId4"/>
          <a:stretch>
            <a:fillRect/>
          </a:stretch>
        </p:blipFill>
        <p:spPr>
          <a:xfrm>
            <a:off x="1945201" y="4076700"/>
            <a:ext cx="5829300" cy="2781300"/>
          </a:xfrm>
          <a:prstGeom prst="rect">
            <a:avLst/>
          </a:prstGeom>
        </p:spPr>
      </p:pic>
    </p:spTree>
    <p:extLst>
      <p:ext uri="{BB962C8B-B14F-4D97-AF65-F5344CB8AC3E}">
        <p14:creationId xmlns:p14="http://schemas.microsoft.com/office/powerpoint/2010/main" val="13315548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D584B-8A1C-4ADD-8103-8FFFF5C2E2F8}"/>
              </a:ext>
            </a:extLst>
          </p:cNvPr>
          <p:cNvSpPr>
            <a:spLocks noGrp="1"/>
          </p:cNvSpPr>
          <p:nvPr>
            <p:ph type="title"/>
          </p:nvPr>
        </p:nvSpPr>
        <p:spPr/>
        <p:txBody>
          <a:bodyPr/>
          <a:lstStyle/>
          <a:p>
            <a:r>
              <a:rPr lang="en-IN" dirty="0"/>
              <a:t>Relationships</a:t>
            </a:r>
          </a:p>
        </p:txBody>
      </p:sp>
      <p:sp>
        <p:nvSpPr>
          <p:cNvPr id="3" name="Content Placeholder 2">
            <a:extLst>
              <a:ext uri="{FF2B5EF4-FFF2-40B4-BE49-F238E27FC236}">
                <a16:creationId xmlns:a16="http://schemas.microsoft.com/office/drawing/2014/main" id="{B777E4FC-69C4-40AA-8BB1-77BC7F751DBE}"/>
              </a:ext>
            </a:extLst>
          </p:cNvPr>
          <p:cNvSpPr>
            <a:spLocks noGrp="1"/>
          </p:cNvSpPr>
          <p:nvPr>
            <p:ph idx="1"/>
          </p:nvPr>
        </p:nvSpPr>
        <p:spPr>
          <a:xfrm>
            <a:off x="1942415" y="1268760"/>
            <a:ext cx="6591985" cy="4642462"/>
          </a:xfrm>
        </p:spPr>
        <p:txBody>
          <a:bodyPr/>
          <a:lstStyle/>
          <a:p>
            <a:r>
              <a:rPr lang="en-IN" dirty="0"/>
              <a:t>It represents the relationship between the UML elements.</a:t>
            </a:r>
          </a:p>
          <a:p>
            <a:endParaRPr lang="en-IN" dirty="0"/>
          </a:p>
        </p:txBody>
      </p:sp>
      <p:pic>
        <p:nvPicPr>
          <p:cNvPr id="5" name="Picture 4">
            <a:extLst>
              <a:ext uri="{FF2B5EF4-FFF2-40B4-BE49-F238E27FC236}">
                <a16:creationId xmlns:a16="http://schemas.microsoft.com/office/drawing/2014/main" id="{E1DB855D-4F51-4026-9A1B-8736BF0BB66A}"/>
              </a:ext>
            </a:extLst>
          </p:cNvPr>
          <p:cNvPicPr>
            <a:picLocks noChangeAspect="1"/>
          </p:cNvPicPr>
          <p:nvPr/>
        </p:nvPicPr>
        <p:blipFill>
          <a:blip r:embed="rId2"/>
          <a:stretch>
            <a:fillRect/>
          </a:stretch>
        </p:blipFill>
        <p:spPr>
          <a:xfrm>
            <a:off x="6085" y="2025562"/>
            <a:ext cx="9144000" cy="4530310"/>
          </a:xfrm>
          <a:prstGeom prst="rect">
            <a:avLst/>
          </a:prstGeom>
        </p:spPr>
      </p:pic>
    </p:spTree>
    <p:extLst>
      <p:ext uri="{BB962C8B-B14F-4D97-AF65-F5344CB8AC3E}">
        <p14:creationId xmlns:p14="http://schemas.microsoft.com/office/powerpoint/2010/main" val="27188664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ABFCE-4B2E-4F09-9D01-4132D379517F}"/>
              </a:ext>
            </a:extLst>
          </p:cNvPr>
          <p:cNvSpPr>
            <a:spLocks noGrp="1"/>
          </p:cNvSpPr>
          <p:nvPr>
            <p:ph type="title"/>
          </p:nvPr>
        </p:nvSpPr>
        <p:spPr/>
        <p:txBody>
          <a:bodyPr/>
          <a:lstStyle/>
          <a:p>
            <a:r>
              <a:rPr lang="en-IN" dirty="0"/>
              <a:t>Relationship</a:t>
            </a:r>
          </a:p>
        </p:txBody>
      </p:sp>
      <p:sp>
        <p:nvSpPr>
          <p:cNvPr id="7" name="Content Placeholder 6">
            <a:extLst>
              <a:ext uri="{FF2B5EF4-FFF2-40B4-BE49-F238E27FC236}">
                <a16:creationId xmlns:a16="http://schemas.microsoft.com/office/drawing/2014/main" id="{0C7CCCCA-CBC0-432C-B9F2-D9A6BE580B9E}"/>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48BF74F3-59CF-497B-84BA-7A08B6DBD12C}"/>
              </a:ext>
            </a:extLst>
          </p:cNvPr>
          <p:cNvPicPr>
            <a:picLocks noChangeAspect="1"/>
          </p:cNvPicPr>
          <p:nvPr/>
        </p:nvPicPr>
        <p:blipFill>
          <a:blip r:embed="rId2"/>
          <a:stretch>
            <a:fillRect/>
          </a:stretch>
        </p:blipFill>
        <p:spPr>
          <a:xfrm>
            <a:off x="0" y="1926705"/>
            <a:ext cx="9144000" cy="3004590"/>
          </a:xfrm>
          <a:prstGeom prst="rect">
            <a:avLst/>
          </a:prstGeom>
        </p:spPr>
      </p:pic>
    </p:spTree>
    <p:extLst>
      <p:ext uri="{BB962C8B-B14F-4D97-AF65-F5344CB8AC3E}">
        <p14:creationId xmlns:p14="http://schemas.microsoft.com/office/powerpoint/2010/main" val="211748024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114D1-2E48-4AD5-AAB0-887C1010204B}"/>
              </a:ext>
            </a:extLst>
          </p:cNvPr>
          <p:cNvSpPr>
            <a:spLocks noGrp="1"/>
          </p:cNvSpPr>
          <p:nvPr>
            <p:ph type="title"/>
          </p:nvPr>
        </p:nvSpPr>
        <p:spPr/>
        <p:txBody>
          <a:bodyPr/>
          <a:lstStyle/>
          <a:p>
            <a:r>
              <a:rPr lang="en-IN" dirty="0"/>
              <a:t>Example</a:t>
            </a:r>
          </a:p>
        </p:txBody>
      </p:sp>
      <p:pic>
        <p:nvPicPr>
          <p:cNvPr id="5" name="Content Placeholder 4">
            <a:extLst>
              <a:ext uri="{FF2B5EF4-FFF2-40B4-BE49-F238E27FC236}">
                <a16:creationId xmlns:a16="http://schemas.microsoft.com/office/drawing/2014/main" id="{52D25406-4730-4843-A54C-E29CE2B1D167}"/>
              </a:ext>
            </a:extLst>
          </p:cNvPr>
          <p:cNvPicPr>
            <a:picLocks noGrp="1" noChangeAspect="1"/>
          </p:cNvPicPr>
          <p:nvPr>
            <p:ph idx="1"/>
          </p:nvPr>
        </p:nvPicPr>
        <p:blipFill>
          <a:blip r:embed="rId2"/>
          <a:stretch>
            <a:fillRect/>
          </a:stretch>
        </p:blipFill>
        <p:spPr>
          <a:xfrm>
            <a:off x="1619672" y="1484784"/>
            <a:ext cx="6591300" cy="2140632"/>
          </a:xfrm>
        </p:spPr>
      </p:pic>
      <p:pic>
        <p:nvPicPr>
          <p:cNvPr id="7" name="Picture 6">
            <a:extLst>
              <a:ext uri="{FF2B5EF4-FFF2-40B4-BE49-F238E27FC236}">
                <a16:creationId xmlns:a16="http://schemas.microsoft.com/office/drawing/2014/main" id="{CA40CB9D-400F-4484-85AC-B376A0A1E0FC}"/>
              </a:ext>
            </a:extLst>
          </p:cNvPr>
          <p:cNvPicPr>
            <a:picLocks noChangeAspect="1"/>
          </p:cNvPicPr>
          <p:nvPr/>
        </p:nvPicPr>
        <p:blipFill>
          <a:blip r:embed="rId3"/>
          <a:stretch>
            <a:fillRect/>
          </a:stretch>
        </p:blipFill>
        <p:spPr>
          <a:xfrm>
            <a:off x="929109" y="3833590"/>
            <a:ext cx="7972425" cy="2400300"/>
          </a:xfrm>
          <a:prstGeom prst="rect">
            <a:avLst/>
          </a:prstGeom>
        </p:spPr>
      </p:pic>
    </p:spTree>
    <p:extLst>
      <p:ext uri="{BB962C8B-B14F-4D97-AF65-F5344CB8AC3E}">
        <p14:creationId xmlns:p14="http://schemas.microsoft.com/office/powerpoint/2010/main" val="31417378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46C1A-BDBA-4EF1-AC25-17E31C009EC4}"/>
              </a:ext>
            </a:extLst>
          </p:cNvPr>
          <p:cNvSpPr>
            <a:spLocks noGrp="1"/>
          </p:cNvSpPr>
          <p:nvPr>
            <p:ph type="title"/>
          </p:nvPr>
        </p:nvSpPr>
        <p:spPr/>
        <p:txBody>
          <a:bodyPr/>
          <a:lstStyle/>
          <a:p>
            <a:r>
              <a:rPr lang="en-IN" dirty="0"/>
              <a:t>UML Diagrams</a:t>
            </a:r>
          </a:p>
        </p:txBody>
      </p:sp>
      <p:sp>
        <p:nvSpPr>
          <p:cNvPr id="3" name="Content Placeholder 2">
            <a:extLst>
              <a:ext uri="{FF2B5EF4-FFF2-40B4-BE49-F238E27FC236}">
                <a16:creationId xmlns:a16="http://schemas.microsoft.com/office/drawing/2014/main" id="{AF75748E-1B2A-4198-B857-FB77AA49220E}"/>
              </a:ext>
            </a:extLst>
          </p:cNvPr>
          <p:cNvSpPr>
            <a:spLocks noGrp="1"/>
          </p:cNvSpPr>
          <p:nvPr>
            <p:ph idx="1"/>
          </p:nvPr>
        </p:nvSpPr>
        <p:spPr/>
        <p:txBody>
          <a:bodyPr/>
          <a:lstStyle/>
          <a:p>
            <a:r>
              <a:rPr lang="en-IN" dirty="0"/>
              <a:t>UML diagram gives a pictorial representation of static aspects, behavioural aspects and management of different modules of the system.</a:t>
            </a:r>
          </a:p>
          <a:p>
            <a:r>
              <a:rPr lang="en-IN" dirty="0"/>
              <a:t>They are grouped into static and behavioural diagrams.</a:t>
            </a:r>
          </a:p>
        </p:txBody>
      </p:sp>
    </p:spTree>
    <p:extLst>
      <p:ext uri="{BB962C8B-B14F-4D97-AF65-F5344CB8AC3E}">
        <p14:creationId xmlns:p14="http://schemas.microsoft.com/office/powerpoint/2010/main" val="13505456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9347B-83B6-4FDB-BADF-A371B2CAA099}"/>
              </a:ext>
            </a:extLst>
          </p:cNvPr>
          <p:cNvSpPr>
            <a:spLocks noGrp="1"/>
          </p:cNvSpPr>
          <p:nvPr>
            <p:ph type="title"/>
          </p:nvPr>
        </p:nvSpPr>
        <p:spPr/>
        <p:txBody>
          <a:bodyPr/>
          <a:lstStyle/>
          <a:p>
            <a:r>
              <a:rPr lang="en-IN" dirty="0"/>
              <a:t>Static diagrams</a:t>
            </a:r>
          </a:p>
        </p:txBody>
      </p:sp>
      <p:sp>
        <p:nvSpPr>
          <p:cNvPr id="3" name="Content Placeholder 2">
            <a:extLst>
              <a:ext uri="{FF2B5EF4-FFF2-40B4-BE49-F238E27FC236}">
                <a16:creationId xmlns:a16="http://schemas.microsoft.com/office/drawing/2014/main" id="{F890EC50-CD28-4318-B7E8-7EC0B7DD91D9}"/>
              </a:ext>
            </a:extLst>
          </p:cNvPr>
          <p:cNvSpPr>
            <a:spLocks noGrp="1"/>
          </p:cNvSpPr>
          <p:nvPr>
            <p:ph idx="1"/>
          </p:nvPr>
        </p:nvSpPr>
        <p:spPr/>
        <p:txBody>
          <a:bodyPr/>
          <a:lstStyle/>
          <a:p>
            <a:r>
              <a:rPr lang="en-IN" dirty="0"/>
              <a:t>Represents the statistical aspects of the system.</a:t>
            </a:r>
          </a:p>
          <a:p>
            <a:r>
              <a:rPr lang="en-IN" dirty="0"/>
              <a:t>Different static diagrams are object diagram, class diagram, component diagram, package diagram and deployment diagram.</a:t>
            </a:r>
          </a:p>
        </p:txBody>
      </p:sp>
    </p:spTree>
    <p:extLst>
      <p:ext uri="{BB962C8B-B14F-4D97-AF65-F5344CB8AC3E}">
        <p14:creationId xmlns:p14="http://schemas.microsoft.com/office/powerpoint/2010/main" val="38346159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048C9-01CD-4E47-971F-75B4D8D4F8E5}"/>
              </a:ext>
            </a:extLst>
          </p:cNvPr>
          <p:cNvSpPr>
            <a:spLocks noGrp="1"/>
          </p:cNvSpPr>
          <p:nvPr>
            <p:ph type="title"/>
          </p:nvPr>
        </p:nvSpPr>
        <p:spPr/>
        <p:txBody>
          <a:bodyPr/>
          <a:lstStyle/>
          <a:p>
            <a:r>
              <a:rPr lang="en-IN" dirty="0"/>
              <a:t>Different static diagrams</a:t>
            </a:r>
          </a:p>
        </p:txBody>
      </p:sp>
      <p:graphicFrame>
        <p:nvGraphicFramePr>
          <p:cNvPr id="4" name="Table 4">
            <a:extLst>
              <a:ext uri="{FF2B5EF4-FFF2-40B4-BE49-F238E27FC236}">
                <a16:creationId xmlns:a16="http://schemas.microsoft.com/office/drawing/2014/main" id="{7765BAA7-7A81-464A-B93E-BD779EE8B547}"/>
              </a:ext>
            </a:extLst>
          </p:cNvPr>
          <p:cNvGraphicFramePr>
            <a:graphicFrameLocks noGrp="1"/>
          </p:cNvGraphicFramePr>
          <p:nvPr>
            <p:ph idx="1"/>
            <p:extLst>
              <p:ext uri="{D42A27DB-BD31-4B8C-83A1-F6EECF244321}">
                <p14:modId xmlns:p14="http://schemas.microsoft.com/office/powerpoint/2010/main" val="1963575820"/>
              </p:ext>
            </p:extLst>
          </p:nvPr>
        </p:nvGraphicFramePr>
        <p:xfrm>
          <a:off x="251520" y="1594390"/>
          <a:ext cx="8784976" cy="4619489"/>
        </p:xfrm>
        <a:graphic>
          <a:graphicData uri="http://schemas.openxmlformats.org/drawingml/2006/table">
            <a:tbl>
              <a:tblPr firstRow="1" bandRow="1">
                <a:tableStyleId>{5C22544A-7EE6-4342-B048-85BDC9FD1C3A}</a:tableStyleId>
              </a:tblPr>
              <a:tblGrid>
                <a:gridCol w="2664296">
                  <a:extLst>
                    <a:ext uri="{9D8B030D-6E8A-4147-A177-3AD203B41FA5}">
                      <a16:colId xmlns:a16="http://schemas.microsoft.com/office/drawing/2014/main" val="4009594809"/>
                    </a:ext>
                  </a:extLst>
                </a:gridCol>
                <a:gridCol w="6120680">
                  <a:extLst>
                    <a:ext uri="{9D8B030D-6E8A-4147-A177-3AD203B41FA5}">
                      <a16:colId xmlns:a16="http://schemas.microsoft.com/office/drawing/2014/main" val="783789130"/>
                    </a:ext>
                  </a:extLst>
                </a:gridCol>
              </a:tblGrid>
              <a:tr h="413249">
                <a:tc>
                  <a:txBody>
                    <a:bodyPr/>
                    <a:lstStyle/>
                    <a:p>
                      <a:r>
                        <a:rPr lang="en-IN" dirty="0"/>
                        <a:t>Diagram</a:t>
                      </a:r>
                    </a:p>
                  </a:txBody>
                  <a:tcPr/>
                </a:tc>
                <a:tc>
                  <a:txBody>
                    <a:bodyPr/>
                    <a:lstStyle/>
                    <a:p>
                      <a:r>
                        <a:rPr lang="en-IN" dirty="0"/>
                        <a:t>Description </a:t>
                      </a:r>
                    </a:p>
                  </a:txBody>
                  <a:tcPr/>
                </a:tc>
                <a:extLst>
                  <a:ext uri="{0D108BD9-81ED-4DB2-BD59-A6C34878D82A}">
                    <a16:rowId xmlns:a16="http://schemas.microsoft.com/office/drawing/2014/main" val="3352409961"/>
                  </a:ext>
                </a:extLst>
              </a:tr>
              <a:tr h="413249">
                <a:tc>
                  <a:txBody>
                    <a:bodyPr/>
                    <a:lstStyle/>
                    <a:p>
                      <a:r>
                        <a:rPr lang="en-IN" dirty="0"/>
                        <a:t>Object diagram</a:t>
                      </a:r>
                    </a:p>
                  </a:txBody>
                  <a:tcPr/>
                </a:tc>
                <a:tc>
                  <a:txBody>
                    <a:bodyPr/>
                    <a:lstStyle/>
                    <a:p>
                      <a:r>
                        <a:rPr lang="en-IN" dirty="0"/>
                        <a:t>Gives a pictorial representation of a set of objects and their relationships. Represents the structural organization between objects</a:t>
                      </a:r>
                    </a:p>
                  </a:txBody>
                  <a:tcPr/>
                </a:tc>
                <a:extLst>
                  <a:ext uri="{0D108BD9-81ED-4DB2-BD59-A6C34878D82A}">
                    <a16:rowId xmlns:a16="http://schemas.microsoft.com/office/drawing/2014/main" val="413324586"/>
                  </a:ext>
                </a:extLst>
              </a:tr>
              <a:tr h="413249">
                <a:tc>
                  <a:txBody>
                    <a:bodyPr/>
                    <a:lstStyle/>
                    <a:p>
                      <a:r>
                        <a:rPr lang="en-IN" dirty="0"/>
                        <a:t>Class diagram</a:t>
                      </a:r>
                    </a:p>
                  </a:txBody>
                  <a:tcPr/>
                </a:tc>
                <a:tc>
                  <a:txBody>
                    <a:bodyPr/>
                    <a:lstStyle/>
                    <a:p>
                      <a:r>
                        <a:rPr lang="en-IN" dirty="0"/>
                        <a:t>Gives a pictorial representation of a set of classes, their interfaces, the collaborations, interactions and relationship between classes. It captures static design of the system. </a:t>
                      </a:r>
                    </a:p>
                  </a:txBody>
                  <a:tcPr/>
                </a:tc>
                <a:extLst>
                  <a:ext uri="{0D108BD9-81ED-4DB2-BD59-A6C34878D82A}">
                    <a16:rowId xmlns:a16="http://schemas.microsoft.com/office/drawing/2014/main" val="1520656257"/>
                  </a:ext>
                </a:extLst>
              </a:tr>
              <a:tr h="413249">
                <a:tc>
                  <a:txBody>
                    <a:bodyPr/>
                    <a:lstStyle/>
                    <a:p>
                      <a:r>
                        <a:rPr lang="en-IN" dirty="0"/>
                        <a:t>Component diagram</a:t>
                      </a:r>
                    </a:p>
                  </a:txBody>
                  <a:tcPr/>
                </a:tc>
                <a:tc>
                  <a:txBody>
                    <a:bodyPr/>
                    <a:lstStyle/>
                    <a:p>
                      <a:r>
                        <a:rPr lang="en-IN" dirty="0"/>
                        <a:t>It is pictorial representation of the implementation view of the system. It comprises components(physical packaging of classes and interfaces), relationships, and association among components.</a:t>
                      </a:r>
                    </a:p>
                  </a:txBody>
                  <a:tcPr/>
                </a:tc>
                <a:extLst>
                  <a:ext uri="{0D108BD9-81ED-4DB2-BD59-A6C34878D82A}">
                    <a16:rowId xmlns:a16="http://schemas.microsoft.com/office/drawing/2014/main" val="1696788845"/>
                  </a:ext>
                </a:extLst>
              </a:tr>
              <a:tr h="413249">
                <a:tc>
                  <a:txBody>
                    <a:bodyPr/>
                    <a:lstStyle/>
                    <a:p>
                      <a:r>
                        <a:rPr lang="en-IN" dirty="0"/>
                        <a:t>Deployment diagrams</a:t>
                      </a:r>
                    </a:p>
                  </a:txBody>
                  <a:tcPr/>
                </a:tc>
                <a:tc>
                  <a:txBody>
                    <a:bodyPr/>
                    <a:lstStyle/>
                    <a:p>
                      <a:r>
                        <a:rPr lang="en-IN" dirty="0"/>
                        <a:t>It is pictorial representation of the configuration of runtime processing nodes and the components associated with them.</a:t>
                      </a:r>
                    </a:p>
                  </a:txBody>
                  <a:tcPr/>
                </a:tc>
                <a:extLst>
                  <a:ext uri="{0D108BD9-81ED-4DB2-BD59-A6C34878D82A}">
                    <a16:rowId xmlns:a16="http://schemas.microsoft.com/office/drawing/2014/main" val="3285760198"/>
                  </a:ext>
                </a:extLst>
              </a:tr>
            </a:tbl>
          </a:graphicData>
        </a:graphic>
      </p:graphicFrame>
    </p:spTree>
    <p:extLst>
      <p:ext uri="{BB962C8B-B14F-4D97-AF65-F5344CB8AC3E}">
        <p14:creationId xmlns:p14="http://schemas.microsoft.com/office/powerpoint/2010/main" val="39459541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A018-34D7-46D2-9141-694B5CDC6DB1}"/>
              </a:ext>
            </a:extLst>
          </p:cNvPr>
          <p:cNvSpPr>
            <a:spLocks noGrp="1"/>
          </p:cNvSpPr>
          <p:nvPr>
            <p:ph type="title"/>
          </p:nvPr>
        </p:nvSpPr>
        <p:spPr/>
        <p:txBody>
          <a:bodyPr/>
          <a:lstStyle/>
          <a:p>
            <a:r>
              <a:rPr lang="en-IN" dirty="0"/>
              <a:t>Example of component diagram</a:t>
            </a:r>
          </a:p>
        </p:txBody>
      </p:sp>
      <p:pic>
        <p:nvPicPr>
          <p:cNvPr id="5" name="Content Placeholder 4">
            <a:extLst>
              <a:ext uri="{FF2B5EF4-FFF2-40B4-BE49-F238E27FC236}">
                <a16:creationId xmlns:a16="http://schemas.microsoft.com/office/drawing/2014/main" id="{496681FB-F6D1-495B-B1FD-4871C2B5938D}"/>
              </a:ext>
            </a:extLst>
          </p:cNvPr>
          <p:cNvPicPr>
            <a:picLocks noGrp="1" noChangeAspect="1"/>
          </p:cNvPicPr>
          <p:nvPr>
            <p:ph idx="1"/>
          </p:nvPr>
        </p:nvPicPr>
        <p:blipFill>
          <a:blip r:embed="rId2"/>
          <a:stretch>
            <a:fillRect/>
          </a:stretch>
        </p:blipFill>
        <p:spPr>
          <a:xfrm>
            <a:off x="2562225" y="2755900"/>
            <a:ext cx="5353050" cy="2533650"/>
          </a:xfrm>
        </p:spPr>
      </p:pic>
    </p:spTree>
    <p:extLst>
      <p:ext uri="{BB962C8B-B14F-4D97-AF65-F5344CB8AC3E}">
        <p14:creationId xmlns:p14="http://schemas.microsoft.com/office/powerpoint/2010/main" val="2893832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C737D-24DF-41C4-9043-7C0098BFE409}"/>
              </a:ext>
            </a:extLst>
          </p:cNvPr>
          <p:cNvSpPr>
            <a:spLocks noGrp="1"/>
          </p:cNvSpPr>
          <p:nvPr>
            <p:ph type="title"/>
          </p:nvPr>
        </p:nvSpPr>
        <p:spPr/>
        <p:txBody>
          <a:bodyPr/>
          <a:lstStyle/>
          <a:p>
            <a:r>
              <a:rPr lang="en-IN" dirty="0"/>
              <a:t>Selecting the model</a:t>
            </a:r>
          </a:p>
        </p:txBody>
      </p:sp>
      <p:sp>
        <p:nvSpPr>
          <p:cNvPr id="3" name="Content Placeholder 2">
            <a:extLst>
              <a:ext uri="{FF2B5EF4-FFF2-40B4-BE49-F238E27FC236}">
                <a16:creationId xmlns:a16="http://schemas.microsoft.com/office/drawing/2014/main" id="{B44CFB3A-4F8D-417A-8FDC-809D619DA9C4}"/>
              </a:ext>
            </a:extLst>
          </p:cNvPr>
          <p:cNvSpPr>
            <a:spLocks noGrp="1"/>
          </p:cNvSpPr>
          <p:nvPr>
            <p:ph idx="1"/>
          </p:nvPr>
        </p:nvSpPr>
        <p:spPr/>
        <p:txBody>
          <a:bodyPr>
            <a:normAutofit lnSpcReduction="10000"/>
          </a:bodyPr>
          <a:lstStyle/>
          <a:p>
            <a:r>
              <a:rPr lang="en-IN" dirty="0"/>
              <a:t>Models are used for capturing and describing system characteristics.</a:t>
            </a:r>
          </a:p>
          <a:p>
            <a:r>
              <a:rPr lang="en-IN" dirty="0"/>
              <a:t>Model is a formal system consisting of objects and composition rules.</a:t>
            </a:r>
          </a:p>
          <a:p>
            <a:r>
              <a:rPr lang="en-IN" dirty="0"/>
              <a:t>Selecting a model is hard task</a:t>
            </a:r>
          </a:p>
          <a:p>
            <a:r>
              <a:rPr lang="en-IN" dirty="0"/>
              <a:t>Most designers switch between different models.</a:t>
            </a:r>
          </a:p>
          <a:p>
            <a:r>
              <a:rPr lang="en-IN" dirty="0"/>
              <a:t>Reasons to switch between models</a:t>
            </a:r>
          </a:p>
          <a:p>
            <a:pPr lvl="1"/>
            <a:r>
              <a:rPr lang="en-IN" dirty="0"/>
              <a:t>Objective varies in each phase</a:t>
            </a:r>
          </a:p>
          <a:p>
            <a:pPr lvl="1"/>
            <a:r>
              <a:rPr lang="en-IN" dirty="0"/>
              <a:t>In specification only functionality is important</a:t>
            </a:r>
          </a:p>
          <a:p>
            <a:pPr lvl="1"/>
            <a:r>
              <a:rPr lang="en-IN" dirty="0"/>
              <a:t>In design the components are important, so models which emphasis the structure should be provided.</a:t>
            </a:r>
          </a:p>
          <a:p>
            <a:endParaRPr lang="en-IN" dirty="0"/>
          </a:p>
        </p:txBody>
      </p:sp>
    </p:spTree>
    <p:extLst>
      <p:ext uri="{BB962C8B-B14F-4D97-AF65-F5344CB8AC3E}">
        <p14:creationId xmlns:p14="http://schemas.microsoft.com/office/powerpoint/2010/main" val="194384573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8B3F-5B4D-4CB9-934D-E12CFC0B26A1}"/>
              </a:ext>
            </a:extLst>
          </p:cNvPr>
          <p:cNvSpPr>
            <a:spLocks noGrp="1"/>
          </p:cNvSpPr>
          <p:nvPr>
            <p:ph type="title"/>
          </p:nvPr>
        </p:nvSpPr>
        <p:spPr/>
        <p:txBody>
          <a:bodyPr/>
          <a:lstStyle/>
          <a:p>
            <a:r>
              <a:rPr lang="en-IN" dirty="0"/>
              <a:t>Deployment diagram</a:t>
            </a:r>
          </a:p>
        </p:txBody>
      </p:sp>
      <p:sp>
        <p:nvSpPr>
          <p:cNvPr id="3" name="Content Placeholder 2">
            <a:extLst>
              <a:ext uri="{FF2B5EF4-FFF2-40B4-BE49-F238E27FC236}">
                <a16:creationId xmlns:a16="http://schemas.microsoft.com/office/drawing/2014/main" id="{543F2987-D33E-412B-BC03-1A0AB9CA552E}"/>
              </a:ext>
            </a:extLst>
          </p:cNvPr>
          <p:cNvSpPr>
            <a:spLocks noGrp="1"/>
          </p:cNvSpPr>
          <p:nvPr>
            <p:ph idx="1"/>
          </p:nvPr>
        </p:nvSpPr>
        <p:spPr/>
        <p:txBody>
          <a:bodyPr/>
          <a:lstStyle/>
          <a:p>
            <a:r>
              <a:rPr lang="en-US" b="0" i="0" dirty="0">
                <a:solidFill>
                  <a:srgbClr val="222222"/>
                </a:solidFill>
                <a:effectLst/>
                <a:latin typeface="Source Sans Pro" panose="020B0503030403020204" pitchFamily="34" charset="0"/>
              </a:rPr>
              <a:t>Deployment diagrams are used with the sole purpose of describing how software is deployed into the hardware system.</a:t>
            </a:r>
          </a:p>
          <a:p>
            <a:r>
              <a:rPr lang="en-US" b="0" i="0" dirty="0">
                <a:solidFill>
                  <a:srgbClr val="222222"/>
                </a:solidFill>
                <a:effectLst/>
                <a:latin typeface="Source Sans Pro" panose="020B0503030403020204" pitchFamily="34" charset="0"/>
              </a:rPr>
              <a:t> It visualizes how software interacts with the hardware to execute the complete functionality.</a:t>
            </a:r>
          </a:p>
          <a:p>
            <a:r>
              <a:rPr lang="en-US" b="0" i="0" dirty="0">
                <a:solidFill>
                  <a:srgbClr val="222222"/>
                </a:solidFill>
                <a:effectLst/>
                <a:latin typeface="Source Sans Pro" panose="020B0503030403020204" pitchFamily="34" charset="0"/>
              </a:rPr>
              <a:t> It is used to describe software to hardware interaction</a:t>
            </a:r>
            <a:endParaRPr lang="en-IN" dirty="0"/>
          </a:p>
        </p:txBody>
      </p:sp>
      <p:pic>
        <p:nvPicPr>
          <p:cNvPr id="5" name="Picture 4">
            <a:extLst>
              <a:ext uri="{FF2B5EF4-FFF2-40B4-BE49-F238E27FC236}">
                <a16:creationId xmlns:a16="http://schemas.microsoft.com/office/drawing/2014/main" id="{CC60A053-E4F2-4382-B48D-223B4AEB3653}"/>
              </a:ext>
            </a:extLst>
          </p:cNvPr>
          <p:cNvPicPr>
            <a:picLocks noChangeAspect="1"/>
          </p:cNvPicPr>
          <p:nvPr/>
        </p:nvPicPr>
        <p:blipFill>
          <a:blip r:embed="rId2"/>
          <a:stretch>
            <a:fillRect/>
          </a:stretch>
        </p:blipFill>
        <p:spPr>
          <a:xfrm>
            <a:off x="395536" y="3933056"/>
            <a:ext cx="8658225" cy="2819400"/>
          </a:xfrm>
          <a:prstGeom prst="rect">
            <a:avLst/>
          </a:prstGeom>
        </p:spPr>
      </p:pic>
    </p:spTree>
    <p:extLst>
      <p:ext uri="{BB962C8B-B14F-4D97-AF65-F5344CB8AC3E}">
        <p14:creationId xmlns:p14="http://schemas.microsoft.com/office/powerpoint/2010/main" val="12563633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4673E-B34C-4ABA-94E0-92B394FF72B1}"/>
              </a:ext>
            </a:extLst>
          </p:cNvPr>
          <p:cNvSpPr>
            <a:spLocks noGrp="1"/>
          </p:cNvSpPr>
          <p:nvPr>
            <p:ph type="title"/>
          </p:nvPr>
        </p:nvSpPr>
        <p:spPr/>
        <p:txBody>
          <a:bodyPr/>
          <a:lstStyle/>
          <a:p>
            <a:r>
              <a:rPr lang="en-IN" dirty="0"/>
              <a:t>Notations of deployment diagram</a:t>
            </a:r>
          </a:p>
        </p:txBody>
      </p:sp>
      <p:sp>
        <p:nvSpPr>
          <p:cNvPr id="3" name="Content Placeholder 2">
            <a:extLst>
              <a:ext uri="{FF2B5EF4-FFF2-40B4-BE49-F238E27FC236}">
                <a16:creationId xmlns:a16="http://schemas.microsoft.com/office/drawing/2014/main" id="{03D1E108-90BC-44C0-9E58-FBA26CFB8CC2}"/>
              </a:ext>
            </a:extLst>
          </p:cNvPr>
          <p:cNvSpPr>
            <a:spLocks noGrp="1"/>
          </p:cNvSpPr>
          <p:nvPr>
            <p:ph idx="1"/>
          </p:nvPr>
        </p:nvSpPr>
        <p:spPr/>
        <p:txBody>
          <a:bodyPr/>
          <a:lstStyle/>
          <a:p>
            <a:pPr algn="l">
              <a:buFont typeface="+mj-lt"/>
              <a:buAutoNum type="arabicPeriod"/>
            </a:pPr>
            <a:r>
              <a:rPr lang="en-US" b="0" i="0" dirty="0">
                <a:solidFill>
                  <a:srgbClr val="222222"/>
                </a:solidFill>
                <a:effectLst/>
                <a:latin typeface="Source Sans Pro" panose="020B0503030403020204" pitchFamily="34" charset="0"/>
              </a:rPr>
              <a:t>A node: Node is a computational resource upon which artifacts are deployed for execution. A node is a physical thing that can execute one or more artifacts.</a:t>
            </a:r>
          </a:p>
          <a:p>
            <a:pPr algn="l">
              <a:buFont typeface="+mj-lt"/>
              <a:buAutoNum type="arabicPeriod"/>
            </a:pPr>
            <a:r>
              <a:rPr lang="en-US" b="0" i="0" dirty="0">
                <a:solidFill>
                  <a:srgbClr val="222222"/>
                </a:solidFill>
                <a:effectLst/>
                <a:latin typeface="Source Sans Pro" panose="020B0503030403020204" pitchFamily="34" charset="0"/>
              </a:rPr>
              <a:t>A component</a:t>
            </a:r>
          </a:p>
          <a:p>
            <a:pPr algn="l">
              <a:buFont typeface="+mj-lt"/>
              <a:buAutoNum type="arabicPeriod"/>
            </a:pPr>
            <a:r>
              <a:rPr lang="en-US" b="0" i="0" dirty="0">
                <a:solidFill>
                  <a:srgbClr val="222222"/>
                </a:solidFill>
                <a:effectLst/>
                <a:latin typeface="Source Sans Pro" panose="020B0503030403020204" pitchFamily="34" charset="0"/>
              </a:rPr>
              <a:t>An artifact: An artifact represents the specification of a concrete real-world entity related to software development.</a:t>
            </a:r>
          </a:p>
          <a:p>
            <a:pPr marL="457200" lvl="1" indent="0">
              <a:buNone/>
            </a:pPr>
            <a:r>
              <a:rPr lang="en-US" dirty="0">
                <a:solidFill>
                  <a:srgbClr val="222222"/>
                </a:solidFill>
                <a:latin typeface="Source Sans Pro" panose="020B0503030403020204" pitchFamily="34" charset="0"/>
              </a:rPr>
              <a:t>Examples : </a:t>
            </a:r>
            <a:r>
              <a:rPr lang="fr-FR" b="0" i="0" dirty="0">
                <a:solidFill>
                  <a:srgbClr val="222222"/>
                </a:solidFill>
                <a:effectLst/>
                <a:latin typeface="Source Sans Pro" panose="020B0503030403020204" pitchFamily="34" charset="0"/>
              </a:rPr>
              <a:t>Source files, </a:t>
            </a:r>
            <a:r>
              <a:rPr lang="fr-FR" b="0" i="0" dirty="0" err="1">
                <a:solidFill>
                  <a:srgbClr val="222222"/>
                </a:solidFill>
                <a:effectLst/>
                <a:latin typeface="Source Sans Pro" panose="020B0503030403020204" pitchFamily="34" charset="0"/>
              </a:rPr>
              <a:t>Executable</a:t>
            </a:r>
            <a:r>
              <a:rPr lang="fr-FR" b="0" i="0" dirty="0">
                <a:solidFill>
                  <a:srgbClr val="222222"/>
                </a:solidFill>
                <a:effectLst/>
                <a:latin typeface="Source Sans Pro" panose="020B0503030403020204" pitchFamily="34" charset="0"/>
              </a:rPr>
              <a:t> files, </a:t>
            </a:r>
            <a:r>
              <a:rPr lang="fr-FR" b="0" i="0" dirty="0" err="1">
                <a:solidFill>
                  <a:srgbClr val="222222"/>
                </a:solidFill>
                <a:effectLst/>
                <a:latin typeface="Source Sans Pro" panose="020B0503030403020204" pitchFamily="34" charset="0"/>
              </a:rPr>
              <a:t>Database</a:t>
            </a:r>
            <a:r>
              <a:rPr lang="fr-FR" b="0" i="0" dirty="0">
                <a:solidFill>
                  <a:srgbClr val="222222"/>
                </a:solidFill>
                <a:effectLst/>
                <a:latin typeface="Source Sans Pro" panose="020B0503030403020204" pitchFamily="34" charset="0"/>
              </a:rPr>
              <a:t> tables</a:t>
            </a:r>
          </a:p>
          <a:p>
            <a:pPr algn="l">
              <a:buFont typeface="+mj-lt"/>
              <a:buAutoNum type="arabicPeriod"/>
            </a:pPr>
            <a:r>
              <a:rPr lang="en-US" b="0" i="0" dirty="0">
                <a:solidFill>
                  <a:srgbClr val="222222"/>
                </a:solidFill>
                <a:effectLst/>
                <a:latin typeface="Source Sans Pro" panose="020B0503030403020204" pitchFamily="34" charset="0"/>
              </a:rPr>
              <a:t>An interface</a:t>
            </a:r>
          </a:p>
          <a:p>
            <a:endParaRPr lang="en-IN" dirty="0"/>
          </a:p>
        </p:txBody>
      </p:sp>
    </p:spTree>
    <p:extLst>
      <p:ext uri="{BB962C8B-B14F-4D97-AF65-F5344CB8AC3E}">
        <p14:creationId xmlns:p14="http://schemas.microsoft.com/office/powerpoint/2010/main" val="37134848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2DE35-EA6E-477D-B628-69C0260437B6}"/>
              </a:ext>
            </a:extLst>
          </p:cNvPr>
          <p:cNvSpPr>
            <a:spLocks noGrp="1"/>
          </p:cNvSpPr>
          <p:nvPr>
            <p:ph type="title"/>
          </p:nvPr>
        </p:nvSpPr>
        <p:spPr/>
        <p:txBody>
          <a:bodyPr/>
          <a:lstStyle/>
          <a:p>
            <a:r>
              <a:rPr lang="en-IN" dirty="0"/>
              <a:t>Example </a:t>
            </a:r>
          </a:p>
        </p:txBody>
      </p:sp>
      <p:sp>
        <p:nvSpPr>
          <p:cNvPr id="5" name="Content Placeholder 4">
            <a:extLst>
              <a:ext uri="{FF2B5EF4-FFF2-40B4-BE49-F238E27FC236}">
                <a16:creationId xmlns:a16="http://schemas.microsoft.com/office/drawing/2014/main" id="{2F6A481E-18B8-438B-8C17-86882C722616}"/>
              </a:ext>
            </a:extLst>
          </p:cNvPr>
          <p:cNvSpPr>
            <a:spLocks noGrp="1"/>
          </p:cNvSpPr>
          <p:nvPr>
            <p:ph idx="1"/>
          </p:nvPr>
        </p:nvSpPr>
        <p:spPr>
          <a:xfrm>
            <a:off x="1942415" y="1897288"/>
            <a:ext cx="6591985" cy="4013934"/>
          </a:xfrm>
        </p:spPr>
        <p:txBody>
          <a:bodyPr/>
          <a:lstStyle/>
          <a:p>
            <a:r>
              <a:rPr lang="en-US" b="0" i="0" dirty="0">
                <a:solidFill>
                  <a:srgbClr val="222222"/>
                </a:solidFill>
                <a:effectLst/>
                <a:latin typeface="Source Sans Pro" panose="020B0503030403020204" pitchFamily="34" charset="0"/>
              </a:rPr>
              <a:t>Following deployment diagram represents the working of HTML5 video player in the browser:</a:t>
            </a:r>
          </a:p>
          <a:p>
            <a:endParaRPr lang="en-IN" dirty="0"/>
          </a:p>
        </p:txBody>
      </p:sp>
      <p:pic>
        <p:nvPicPr>
          <p:cNvPr id="7" name="Picture 6">
            <a:extLst>
              <a:ext uri="{FF2B5EF4-FFF2-40B4-BE49-F238E27FC236}">
                <a16:creationId xmlns:a16="http://schemas.microsoft.com/office/drawing/2014/main" id="{D7B25DBB-F872-49B4-8F89-BC4F3C43025C}"/>
              </a:ext>
            </a:extLst>
          </p:cNvPr>
          <p:cNvPicPr>
            <a:picLocks noChangeAspect="1"/>
          </p:cNvPicPr>
          <p:nvPr/>
        </p:nvPicPr>
        <p:blipFill>
          <a:blip r:embed="rId2"/>
          <a:stretch>
            <a:fillRect/>
          </a:stretch>
        </p:blipFill>
        <p:spPr>
          <a:xfrm>
            <a:off x="1626121" y="2780928"/>
            <a:ext cx="5891758" cy="4013934"/>
          </a:xfrm>
          <a:prstGeom prst="rect">
            <a:avLst/>
          </a:prstGeom>
        </p:spPr>
      </p:pic>
    </p:spTree>
    <p:extLst>
      <p:ext uri="{BB962C8B-B14F-4D97-AF65-F5344CB8AC3E}">
        <p14:creationId xmlns:p14="http://schemas.microsoft.com/office/powerpoint/2010/main" val="41033069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AD055-2187-4F00-9497-28D7028231E0}"/>
              </a:ext>
            </a:extLst>
          </p:cNvPr>
          <p:cNvSpPr>
            <a:spLocks noGrp="1"/>
          </p:cNvSpPr>
          <p:nvPr>
            <p:ph type="title"/>
          </p:nvPr>
        </p:nvSpPr>
        <p:spPr/>
        <p:txBody>
          <a:bodyPr/>
          <a:lstStyle/>
          <a:p>
            <a:r>
              <a:rPr lang="en-IN" dirty="0"/>
              <a:t>Behavioural Diagram</a:t>
            </a:r>
          </a:p>
        </p:txBody>
      </p:sp>
      <p:sp>
        <p:nvSpPr>
          <p:cNvPr id="3" name="Content Placeholder 2">
            <a:extLst>
              <a:ext uri="{FF2B5EF4-FFF2-40B4-BE49-F238E27FC236}">
                <a16:creationId xmlns:a16="http://schemas.microsoft.com/office/drawing/2014/main" id="{F912A4C9-59CD-418F-AB22-C73198B153EE}"/>
              </a:ext>
            </a:extLst>
          </p:cNvPr>
          <p:cNvSpPr>
            <a:spLocks noGrp="1"/>
          </p:cNvSpPr>
          <p:nvPr>
            <p:ph idx="1"/>
          </p:nvPr>
        </p:nvSpPr>
        <p:spPr/>
        <p:txBody>
          <a:bodyPr/>
          <a:lstStyle/>
          <a:p>
            <a:r>
              <a:rPr lang="en-IN" dirty="0"/>
              <a:t>These diagram represents the dynamic aspects of the system.</a:t>
            </a:r>
          </a:p>
          <a:p>
            <a:r>
              <a:rPr lang="en-IN" dirty="0"/>
              <a:t>Use case diagram, sequence diagram, collaboration diagram, state chart diagram, and activity diagram etc. are behavioural diagram.</a:t>
            </a:r>
          </a:p>
        </p:txBody>
      </p:sp>
    </p:spTree>
    <p:extLst>
      <p:ext uri="{BB962C8B-B14F-4D97-AF65-F5344CB8AC3E}">
        <p14:creationId xmlns:p14="http://schemas.microsoft.com/office/powerpoint/2010/main" val="39806104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1F65BD0-80D2-43A4-B911-0F098A7BCC10}"/>
              </a:ext>
            </a:extLst>
          </p:cNvPr>
          <p:cNvGraphicFramePr>
            <a:graphicFrameLocks noGrp="1"/>
          </p:cNvGraphicFramePr>
          <p:nvPr>
            <p:ph idx="1"/>
            <p:extLst>
              <p:ext uri="{D42A27DB-BD31-4B8C-83A1-F6EECF244321}">
                <p14:modId xmlns:p14="http://schemas.microsoft.com/office/powerpoint/2010/main" val="2274148607"/>
              </p:ext>
            </p:extLst>
          </p:nvPr>
        </p:nvGraphicFramePr>
        <p:xfrm>
          <a:off x="827584" y="332656"/>
          <a:ext cx="7706816" cy="6126480"/>
        </p:xfrm>
        <a:graphic>
          <a:graphicData uri="http://schemas.openxmlformats.org/drawingml/2006/table">
            <a:tbl>
              <a:tblPr firstRow="1" bandRow="1">
                <a:tableStyleId>{5C22544A-7EE6-4342-B048-85BDC9FD1C3A}</a:tableStyleId>
              </a:tblPr>
              <a:tblGrid>
                <a:gridCol w="2304256">
                  <a:extLst>
                    <a:ext uri="{9D8B030D-6E8A-4147-A177-3AD203B41FA5}">
                      <a16:colId xmlns:a16="http://schemas.microsoft.com/office/drawing/2014/main" val="3222830077"/>
                    </a:ext>
                  </a:extLst>
                </a:gridCol>
                <a:gridCol w="5402560">
                  <a:extLst>
                    <a:ext uri="{9D8B030D-6E8A-4147-A177-3AD203B41FA5}">
                      <a16:colId xmlns:a16="http://schemas.microsoft.com/office/drawing/2014/main" val="531732439"/>
                    </a:ext>
                  </a:extLst>
                </a:gridCol>
              </a:tblGrid>
              <a:tr h="360040">
                <a:tc>
                  <a:txBody>
                    <a:bodyPr/>
                    <a:lstStyle/>
                    <a:p>
                      <a:r>
                        <a:rPr lang="en-IN" dirty="0"/>
                        <a:t>Diagram</a:t>
                      </a:r>
                    </a:p>
                  </a:txBody>
                  <a:tcPr/>
                </a:tc>
                <a:tc>
                  <a:txBody>
                    <a:bodyPr/>
                    <a:lstStyle/>
                    <a:p>
                      <a:r>
                        <a:rPr lang="en-IN" dirty="0"/>
                        <a:t>Description</a:t>
                      </a:r>
                    </a:p>
                  </a:txBody>
                  <a:tcPr/>
                </a:tc>
                <a:extLst>
                  <a:ext uri="{0D108BD9-81ED-4DB2-BD59-A6C34878D82A}">
                    <a16:rowId xmlns:a16="http://schemas.microsoft.com/office/drawing/2014/main" val="923254393"/>
                  </a:ext>
                </a:extLst>
              </a:tr>
              <a:tr h="360040">
                <a:tc>
                  <a:txBody>
                    <a:bodyPr/>
                    <a:lstStyle/>
                    <a:p>
                      <a:r>
                        <a:rPr lang="en-IN" dirty="0"/>
                        <a:t>Use case diagram</a:t>
                      </a:r>
                    </a:p>
                  </a:txBody>
                  <a:tcPr/>
                </a:tc>
                <a:tc>
                  <a:txBody>
                    <a:bodyPr/>
                    <a:lstStyle/>
                    <a:p>
                      <a:pPr marL="285750" indent="-285750">
                        <a:buFont typeface="Arial" panose="020B0604020202020204" pitchFamily="34" charset="0"/>
                        <a:buChar char="•"/>
                      </a:pPr>
                      <a:r>
                        <a:rPr lang="en-IN" dirty="0"/>
                        <a:t>It is used for describing the system functionality as seen by the user. </a:t>
                      </a:r>
                    </a:p>
                    <a:p>
                      <a:pPr marL="285750" indent="-285750">
                        <a:buFont typeface="Arial" panose="020B0604020202020204" pitchFamily="34" charset="0"/>
                        <a:buChar char="•"/>
                      </a:pPr>
                      <a:r>
                        <a:rPr lang="en-IN" dirty="0"/>
                        <a:t>Useful for capturing system requirements. </a:t>
                      </a:r>
                    </a:p>
                    <a:p>
                      <a:pPr marL="285750" indent="-285750">
                        <a:buFont typeface="Arial" panose="020B0604020202020204" pitchFamily="34" charset="0"/>
                        <a:buChar char="•"/>
                      </a:pPr>
                      <a:r>
                        <a:rPr lang="en-IN" dirty="0"/>
                        <a:t>It comprises use cases, actors(users), and the relationship between them. </a:t>
                      </a:r>
                    </a:p>
                    <a:p>
                      <a:pPr marL="285750" indent="-285750">
                        <a:buFont typeface="Arial" panose="020B0604020202020204" pitchFamily="34" charset="0"/>
                        <a:buChar char="•"/>
                      </a:pPr>
                      <a:r>
                        <a:rPr lang="en-IN" dirty="0"/>
                        <a:t>Actor is one who interacts with the system.</a:t>
                      </a:r>
                    </a:p>
                    <a:p>
                      <a:pPr marL="285750" indent="-285750">
                        <a:buFont typeface="Arial" panose="020B0604020202020204" pitchFamily="34" charset="0"/>
                        <a:buChar char="•"/>
                      </a:pPr>
                      <a:r>
                        <a:rPr lang="en-IN" dirty="0"/>
                        <a:t> Use case is a sequence of interaction between actors and system.</a:t>
                      </a:r>
                    </a:p>
                  </a:txBody>
                  <a:tcPr/>
                </a:tc>
                <a:extLst>
                  <a:ext uri="{0D108BD9-81ED-4DB2-BD59-A6C34878D82A}">
                    <a16:rowId xmlns:a16="http://schemas.microsoft.com/office/drawing/2014/main" val="57901421"/>
                  </a:ext>
                </a:extLst>
              </a:tr>
              <a:tr h="360040">
                <a:tc>
                  <a:txBody>
                    <a:bodyPr/>
                    <a:lstStyle/>
                    <a:p>
                      <a:r>
                        <a:rPr lang="en-IN" dirty="0"/>
                        <a:t>Sequence diagram</a:t>
                      </a:r>
                    </a:p>
                  </a:txBody>
                  <a:tcPr/>
                </a:tc>
                <a:tc>
                  <a:txBody>
                    <a:bodyPr/>
                    <a:lstStyle/>
                    <a:p>
                      <a:pPr marL="285750" indent="-285750">
                        <a:buFont typeface="Arial" panose="020B0604020202020204" pitchFamily="34" charset="0"/>
                        <a:buChar char="•"/>
                      </a:pPr>
                      <a:r>
                        <a:rPr lang="en-IN" dirty="0"/>
                        <a:t>It is a type of interaction between diagram representing object interaction with respect to time. </a:t>
                      </a:r>
                    </a:p>
                    <a:p>
                      <a:pPr marL="285750" indent="-285750">
                        <a:buFont typeface="Arial" panose="020B0604020202020204" pitchFamily="34" charset="0"/>
                        <a:buChar char="•"/>
                      </a:pPr>
                      <a:r>
                        <a:rPr lang="en-IN" dirty="0"/>
                        <a:t>It emphasise on the time ordering of messages.</a:t>
                      </a:r>
                    </a:p>
                    <a:p>
                      <a:pPr marL="285750" indent="-285750">
                        <a:buFont typeface="Arial" panose="020B0604020202020204" pitchFamily="34" charset="0"/>
                        <a:buChar char="•"/>
                      </a:pPr>
                      <a:r>
                        <a:rPr lang="en-IN" dirty="0"/>
                        <a:t>Suitable for interaction modelling of real world system.</a:t>
                      </a:r>
                    </a:p>
                  </a:txBody>
                  <a:tcPr/>
                </a:tc>
                <a:extLst>
                  <a:ext uri="{0D108BD9-81ED-4DB2-BD59-A6C34878D82A}">
                    <a16:rowId xmlns:a16="http://schemas.microsoft.com/office/drawing/2014/main" val="168331669"/>
                  </a:ext>
                </a:extLst>
              </a:tr>
              <a:tr h="360040">
                <a:tc>
                  <a:txBody>
                    <a:bodyPr/>
                    <a:lstStyle/>
                    <a:p>
                      <a:r>
                        <a:rPr lang="en-IN" dirty="0"/>
                        <a:t>Collaboration diagram</a:t>
                      </a:r>
                    </a:p>
                  </a:txBody>
                  <a:tcPr/>
                </a:tc>
                <a:tc>
                  <a:txBody>
                    <a:bodyPr/>
                    <a:lstStyle/>
                    <a:p>
                      <a:pPr marL="285750" indent="-285750">
                        <a:buFont typeface="Arial" panose="020B0604020202020204" pitchFamily="34" charset="0"/>
                        <a:buChar char="•"/>
                      </a:pPr>
                      <a:r>
                        <a:rPr lang="en-IN" dirty="0"/>
                        <a:t>It represents the object interactions and their linking with others.</a:t>
                      </a:r>
                    </a:p>
                    <a:p>
                      <a:pPr marL="285750" indent="-285750">
                        <a:buFont typeface="Arial" panose="020B0604020202020204" pitchFamily="34" charset="0"/>
                        <a:buChar char="•"/>
                      </a:pPr>
                      <a:r>
                        <a:rPr lang="en-IN" dirty="0"/>
                        <a:t>It gives emphasis to the structural organization of objects that sends and receive messages.</a:t>
                      </a:r>
                    </a:p>
                  </a:txBody>
                  <a:tcPr/>
                </a:tc>
                <a:extLst>
                  <a:ext uri="{0D108BD9-81ED-4DB2-BD59-A6C34878D82A}">
                    <a16:rowId xmlns:a16="http://schemas.microsoft.com/office/drawing/2014/main" val="421525501"/>
                  </a:ext>
                </a:extLst>
              </a:tr>
            </a:tbl>
          </a:graphicData>
        </a:graphic>
      </p:graphicFrame>
    </p:spTree>
    <p:extLst>
      <p:ext uri="{BB962C8B-B14F-4D97-AF65-F5344CB8AC3E}">
        <p14:creationId xmlns:p14="http://schemas.microsoft.com/office/powerpoint/2010/main" val="20717687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21270-7A82-4598-A4BB-0CC448E87E9B}"/>
              </a:ext>
            </a:extLst>
          </p:cNvPr>
          <p:cNvSpPr>
            <a:spLocks noGrp="1"/>
          </p:cNvSpPr>
          <p:nvPr>
            <p:ph type="title"/>
          </p:nvPr>
        </p:nvSpPr>
        <p:spPr/>
        <p:txBody>
          <a:bodyPr/>
          <a:lstStyle/>
          <a:p>
            <a:endParaRPr lang="en-IN"/>
          </a:p>
        </p:txBody>
      </p:sp>
      <p:graphicFrame>
        <p:nvGraphicFramePr>
          <p:cNvPr id="4" name="Table 4">
            <a:extLst>
              <a:ext uri="{FF2B5EF4-FFF2-40B4-BE49-F238E27FC236}">
                <a16:creationId xmlns:a16="http://schemas.microsoft.com/office/drawing/2014/main" id="{969F9EA8-C505-4395-A017-C433D11CF1BC}"/>
              </a:ext>
            </a:extLst>
          </p:cNvPr>
          <p:cNvGraphicFramePr>
            <a:graphicFrameLocks noGrp="1"/>
          </p:cNvGraphicFramePr>
          <p:nvPr>
            <p:ph idx="1"/>
            <p:extLst>
              <p:ext uri="{D42A27DB-BD31-4B8C-83A1-F6EECF244321}">
                <p14:modId xmlns:p14="http://schemas.microsoft.com/office/powerpoint/2010/main" val="3750687942"/>
              </p:ext>
            </p:extLst>
          </p:nvPr>
        </p:nvGraphicFramePr>
        <p:xfrm>
          <a:off x="827584" y="624110"/>
          <a:ext cx="7706816" cy="2259137"/>
        </p:xfrm>
        <a:graphic>
          <a:graphicData uri="http://schemas.openxmlformats.org/drawingml/2006/table">
            <a:tbl>
              <a:tblPr firstRow="1" bandRow="1">
                <a:tableStyleId>{5C22544A-7EE6-4342-B048-85BDC9FD1C3A}</a:tableStyleId>
              </a:tblPr>
              <a:tblGrid>
                <a:gridCol w="1944216">
                  <a:extLst>
                    <a:ext uri="{9D8B030D-6E8A-4147-A177-3AD203B41FA5}">
                      <a16:colId xmlns:a16="http://schemas.microsoft.com/office/drawing/2014/main" val="1949266586"/>
                    </a:ext>
                  </a:extLst>
                </a:gridCol>
                <a:gridCol w="5762600">
                  <a:extLst>
                    <a:ext uri="{9D8B030D-6E8A-4147-A177-3AD203B41FA5}">
                      <a16:colId xmlns:a16="http://schemas.microsoft.com/office/drawing/2014/main" val="806971609"/>
                    </a:ext>
                  </a:extLst>
                </a:gridCol>
              </a:tblGrid>
              <a:tr h="430337">
                <a:tc>
                  <a:txBody>
                    <a:bodyPr/>
                    <a:lstStyle/>
                    <a:p>
                      <a:r>
                        <a:rPr lang="en-IN" dirty="0"/>
                        <a:t>Diagram</a:t>
                      </a:r>
                    </a:p>
                  </a:txBody>
                  <a:tcPr/>
                </a:tc>
                <a:tc>
                  <a:txBody>
                    <a:bodyPr/>
                    <a:lstStyle/>
                    <a:p>
                      <a:r>
                        <a:rPr lang="en-IN" dirty="0"/>
                        <a:t>Description</a:t>
                      </a:r>
                    </a:p>
                  </a:txBody>
                  <a:tcPr/>
                </a:tc>
                <a:extLst>
                  <a:ext uri="{0D108BD9-81ED-4DB2-BD59-A6C34878D82A}">
                    <a16:rowId xmlns:a16="http://schemas.microsoft.com/office/drawing/2014/main" val="1221935884"/>
                  </a:ext>
                </a:extLst>
              </a:tr>
              <a:tr h="430337">
                <a:tc>
                  <a:txBody>
                    <a:bodyPr/>
                    <a:lstStyle/>
                    <a:p>
                      <a:r>
                        <a:rPr lang="en-IN" dirty="0"/>
                        <a:t>State chart diagram</a:t>
                      </a:r>
                    </a:p>
                  </a:txBody>
                  <a:tcPr/>
                </a:tc>
                <a:tc>
                  <a:txBody>
                    <a:bodyPr/>
                    <a:lstStyle/>
                    <a:p>
                      <a:pPr marL="285750" indent="-285750">
                        <a:buFont typeface="Arial" panose="020B0604020202020204" pitchFamily="34" charset="0"/>
                        <a:buChar char="•"/>
                      </a:pPr>
                      <a:r>
                        <a:rPr lang="en-IN" dirty="0"/>
                        <a:t>A diagram showing states, transition, events and  activities</a:t>
                      </a:r>
                    </a:p>
                    <a:p>
                      <a:pPr marL="285750" indent="-285750">
                        <a:buFont typeface="Arial" panose="020B0604020202020204" pitchFamily="34" charset="0"/>
                        <a:buChar char="•"/>
                      </a:pPr>
                      <a:r>
                        <a:rPr lang="en-IN" dirty="0"/>
                        <a:t>Suitable for modelling reactive systems</a:t>
                      </a:r>
                    </a:p>
                    <a:p>
                      <a:endParaRPr lang="en-IN" dirty="0"/>
                    </a:p>
                  </a:txBody>
                  <a:tcPr/>
                </a:tc>
                <a:extLst>
                  <a:ext uri="{0D108BD9-81ED-4DB2-BD59-A6C34878D82A}">
                    <a16:rowId xmlns:a16="http://schemas.microsoft.com/office/drawing/2014/main" val="1590125637"/>
                  </a:ext>
                </a:extLst>
              </a:tr>
              <a:tr h="430337">
                <a:tc>
                  <a:txBody>
                    <a:bodyPr/>
                    <a:lstStyle/>
                    <a:p>
                      <a:r>
                        <a:rPr lang="en-IN" dirty="0"/>
                        <a:t>Activity diagram</a:t>
                      </a:r>
                    </a:p>
                  </a:txBody>
                  <a:tcPr/>
                </a:tc>
                <a:tc>
                  <a:txBody>
                    <a:bodyPr/>
                    <a:lstStyle/>
                    <a:p>
                      <a:pPr marL="285750" indent="-285750">
                        <a:buFont typeface="Arial" panose="020B0604020202020204" pitchFamily="34" charset="0"/>
                        <a:buChar char="•"/>
                      </a:pPr>
                      <a:r>
                        <a:rPr lang="en-IN" dirty="0"/>
                        <a:t>It shows activity transition</a:t>
                      </a:r>
                    </a:p>
                    <a:p>
                      <a:pPr marL="285750" indent="-285750">
                        <a:buFont typeface="Arial" panose="020B0604020202020204" pitchFamily="34" charset="0"/>
                        <a:buChar char="•"/>
                      </a:pPr>
                      <a:r>
                        <a:rPr lang="en-IN" dirty="0"/>
                        <a:t>It emphasis flow of control among objects.</a:t>
                      </a:r>
                    </a:p>
                  </a:txBody>
                  <a:tcPr/>
                </a:tc>
                <a:extLst>
                  <a:ext uri="{0D108BD9-81ED-4DB2-BD59-A6C34878D82A}">
                    <a16:rowId xmlns:a16="http://schemas.microsoft.com/office/drawing/2014/main" val="3144102165"/>
                  </a:ext>
                </a:extLst>
              </a:tr>
            </a:tbl>
          </a:graphicData>
        </a:graphic>
      </p:graphicFrame>
    </p:spTree>
    <p:extLst>
      <p:ext uri="{BB962C8B-B14F-4D97-AF65-F5344CB8AC3E}">
        <p14:creationId xmlns:p14="http://schemas.microsoft.com/office/powerpoint/2010/main" val="11112709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493C4-DB03-4FF9-8479-9726A66FF20C}"/>
              </a:ext>
            </a:extLst>
          </p:cNvPr>
          <p:cNvSpPr>
            <a:spLocks noGrp="1"/>
          </p:cNvSpPr>
          <p:nvPr>
            <p:ph type="title"/>
          </p:nvPr>
        </p:nvSpPr>
        <p:spPr/>
        <p:txBody>
          <a:bodyPr/>
          <a:lstStyle/>
          <a:p>
            <a:r>
              <a:rPr lang="en-IN" dirty="0"/>
              <a:t>Use case diagram example</a:t>
            </a:r>
          </a:p>
        </p:txBody>
      </p:sp>
      <p:pic>
        <p:nvPicPr>
          <p:cNvPr id="5" name="Content Placeholder 4">
            <a:extLst>
              <a:ext uri="{FF2B5EF4-FFF2-40B4-BE49-F238E27FC236}">
                <a16:creationId xmlns:a16="http://schemas.microsoft.com/office/drawing/2014/main" id="{B9996DCB-7E9D-4C82-864C-50C621DD42EB}"/>
              </a:ext>
            </a:extLst>
          </p:cNvPr>
          <p:cNvPicPr>
            <a:picLocks noGrp="1" noChangeAspect="1"/>
          </p:cNvPicPr>
          <p:nvPr>
            <p:ph idx="1"/>
          </p:nvPr>
        </p:nvPicPr>
        <p:blipFill>
          <a:blip r:embed="rId2"/>
          <a:stretch>
            <a:fillRect/>
          </a:stretch>
        </p:blipFill>
        <p:spPr>
          <a:xfrm>
            <a:off x="1943100" y="2427241"/>
            <a:ext cx="6591300" cy="3190968"/>
          </a:xfrm>
        </p:spPr>
      </p:pic>
    </p:spTree>
    <p:extLst>
      <p:ext uri="{BB962C8B-B14F-4D97-AF65-F5344CB8AC3E}">
        <p14:creationId xmlns:p14="http://schemas.microsoft.com/office/powerpoint/2010/main" val="40681469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3C6BA-4054-4E95-B764-4D52B164DC7B}"/>
              </a:ext>
            </a:extLst>
          </p:cNvPr>
          <p:cNvSpPr>
            <a:spLocks noGrp="1"/>
          </p:cNvSpPr>
          <p:nvPr>
            <p:ph type="title"/>
          </p:nvPr>
        </p:nvSpPr>
        <p:spPr/>
        <p:txBody>
          <a:bodyPr/>
          <a:lstStyle/>
          <a:p>
            <a:r>
              <a:rPr lang="en-IN" dirty="0"/>
              <a:t>Sequence diagram Example</a:t>
            </a:r>
          </a:p>
        </p:txBody>
      </p:sp>
      <p:sp>
        <p:nvSpPr>
          <p:cNvPr id="3" name="Content Placeholder 2">
            <a:extLst>
              <a:ext uri="{FF2B5EF4-FFF2-40B4-BE49-F238E27FC236}">
                <a16:creationId xmlns:a16="http://schemas.microsoft.com/office/drawing/2014/main" id="{BFDD5EFC-80B4-4F8E-A70B-CA82E8F2408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5D498C08-B283-43A0-A359-F74808EB9DB7}"/>
              </a:ext>
            </a:extLst>
          </p:cNvPr>
          <p:cNvPicPr>
            <a:picLocks noChangeAspect="1"/>
          </p:cNvPicPr>
          <p:nvPr/>
        </p:nvPicPr>
        <p:blipFill>
          <a:blip r:embed="rId2"/>
          <a:stretch>
            <a:fillRect/>
          </a:stretch>
        </p:blipFill>
        <p:spPr>
          <a:xfrm>
            <a:off x="448663" y="1499904"/>
            <a:ext cx="8667750" cy="5381625"/>
          </a:xfrm>
          <a:prstGeom prst="rect">
            <a:avLst/>
          </a:prstGeom>
        </p:spPr>
      </p:pic>
    </p:spTree>
    <p:extLst>
      <p:ext uri="{BB962C8B-B14F-4D97-AF65-F5344CB8AC3E}">
        <p14:creationId xmlns:p14="http://schemas.microsoft.com/office/powerpoint/2010/main" val="10739726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6683A-F0EA-4B26-8B56-01F20E148BE6}"/>
              </a:ext>
            </a:extLst>
          </p:cNvPr>
          <p:cNvSpPr>
            <a:spLocks noGrp="1"/>
          </p:cNvSpPr>
          <p:nvPr>
            <p:ph type="title"/>
          </p:nvPr>
        </p:nvSpPr>
        <p:spPr/>
        <p:txBody>
          <a:bodyPr/>
          <a:lstStyle/>
          <a:p>
            <a:r>
              <a:rPr lang="en-IN" dirty="0"/>
              <a:t>UML Tools</a:t>
            </a:r>
          </a:p>
        </p:txBody>
      </p:sp>
      <p:sp>
        <p:nvSpPr>
          <p:cNvPr id="3" name="Content Placeholder 2">
            <a:extLst>
              <a:ext uri="{FF2B5EF4-FFF2-40B4-BE49-F238E27FC236}">
                <a16:creationId xmlns:a16="http://schemas.microsoft.com/office/drawing/2014/main" id="{754E1F1E-1690-4C41-95B3-5BDAD07D8429}"/>
              </a:ext>
            </a:extLst>
          </p:cNvPr>
          <p:cNvSpPr>
            <a:spLocks noGrp="1"/>
          </p:cNvSpPr>
          <p:nvPr>
            <p:ph idx="1"/>
          </p:nvPr>
        </p:nvSpPr>
        <p:spPr/>
        <p:txBody>
          <a:bodyPr/>
          <a:lstStyle/>
          <a:p>
            <a:r>
              <a:rPr lang="en-IN" dirty="0"/>
              <a:t>Used for building UML based models</a:t>
            </a:r>
          </a:p>
          <a:p>
            <a:r>
              <a:rPr lang="en-IN" dirty="0"/>
              <a:t>Available from different vendors</a:t>
            </a:r>
          </a:p>
          <a:p>
            <a:r>
              <a:rPr lang="en-IN" dirty="0"/>
              <a:t>Commercial and open source tools are available</a:t>
            </a:r>
          </a:p>
          <a:p>
            <a:endParaRPr lang="en-IN" dirty="0"/>
          </a:p>
          <a:p>
            <a:endParaRPr lang="en-IN" dirty="0"/>
          </a:p>
        </p:txBody>
      </p:sp>
    </p:spTree>
    <p:extLst>
      <p:ext uri="{BB962C8B-B14F-4D97-AF65-F5344CB8AC3E}">
        <p14:creationId xmlns:p14="http://schemas.microsoft.com/office/powerpoint/2010/main" val="275419402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06647-6D52-4BB4-91B9-D6E815EC502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9C14E11-8645-4804-88A5-F1BB686ECF4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B9B4EA0-D542-48BD-BAD6-77204B621407}"/>
              </a:ext>
            </a:extLst>
          </p:cNvPr>
          <p:cNvPicPr>
            <a:picLocks noChangeAspect="1"/>
          </p:cNvPicPr>
          <p:nvPr/>
        </p:nvPicPr>
        <p:blipFill>
          <a:blip r:embed="rId2"/>
          <a:stretch>
            <a:fillRect/>
          </a:stretch>
        </p:blipFill>
        <p:spPr>
          <a:xfrm>
            <a:off x="107504" y="991863"/>
            <a:ext cx="9144000" cy="4919359"/>
          </a:xfrm>
          <a:prstGeom prst="rect">
            <a:avLst/>
          </a:prstGeom>
        </p:spPr>
      </p:pic>
    </p:spTree>
    <p:extLst>
      <p:ext uri="{BB962C8B-B14F-4D97-AF65-F5344CB8AC3E}">
        <p14:creationId xmlns:p14="http://schemas.microsoft.com/office/powerpoint/2010/main" val="1436520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2E881-B377-445D-9FDE-1787B409E4DA}"/>
              </a:ext>
            </a:extLst>
          </p:cNvPr>
          <p:cNvSpPr>
            <a:spLocks noGrp="1"/>
          </p:cNvSpPr>
          <p:nvPr>
            <p:ph type="title"/>
          </p:nvPr>
        </p:nvSpPr>
        <p:spPr>
          <a:xfrm>
            <a:off x="1945201" y="244318"/>
            <a:ext cx="6589199" cy="716658"/>
          </a:xfrm>
        </p:spPr>
        <p:txBody>
          <a:bodyPr/>
          <a:lstStyle/>
          <a:p>
            <a:r>
              <a:rPr lang="en-IN" dirty="0"/>
              <a:t>Selecting the Architecture</a:t>
            </a:r>
          </a:p>
        </p:txBody>
      </p:sp>
      <p:sp>
        <p:nvSpPr>
          <p:cNvPr id="3" name="Content Placeholder 2">
            <a:extLst>
              <a:ext uri="{FF2B5EF4-FFF2-40B4-BE49-F238E27FC236}">
                <a16:creationId xmlns:a16="http://schemas.microsoft.com/office/drawing/2014/main" id="{43846D4A-C31F-4156-BEBE-268EF8C933B4}"/>
              </a:ext>
            </a:extLst>
          </p:cNvPr>
          <p:cNvSpPr>
            <a:spLocks noGrp="1"/>
          </p:cNvSpPr>
          <p:nvPr>
            <p:ph idx="1"/>
          </p:nvPr>
        </p:nvSpPr>
        <p:spPr>
          <a:xfrm>
            <a:off x="1942415" y="1052736"/>
            <a:ext cx="6591985" cy="4858486"/>
          </a:xfrm>
        </p:spPr>
        <p:txBody>
          <a:bodyPr>
            <a:normAutofit fontScale="92500" lnSpcReduction="10000"/>
          </a:bodyPr>
          <a:lstStyle/>
          <a:p>
            <a:r>
              <a:rPr lang="en-IN" dirty="0"/>
              <a:t>Model emphasise only characteristics and not implementation details.</a:t>
            </a:r>
          </a:p>
          <a:p>
            <a:r>
              <a:rPr lang="en-IN" dirty="0"/>
              <a:t>Architecture gives implementation details in terms of number and types of components and the interconnection between them.</a:t>
            </a:r>
          </a:p>
          <a:p>
            <a:r>
              <a:rPr lang="en-IN" dirty="0"/>
              <a:t>Commonly used architectures</a:t>
            </a:r>
          </a:p>
          <a:p>
            <a:pPr lvl="1"/>
            <a:r>
              <a:rPr lang="en-IN" dirty="0"/>
              <a:t>Controller architecture (Application Specific)</a:t>
            </a:r>
          </a:p>
          <a:p>
            <a:pPr lvl="1"/>
            <a:r>
              <a:rPr lang="en-IN" dirty="0"/>
              <a:t>Datapath architecture (Application Specific)</a:t>
            </a:r>
          </a:p>
          <a:p>
            <a:pPr lvl="1"/>
            <a:r>
              <a:rPr lang="en-IN" dirty="0"/>
              <a:t>Complex Instruction set Computing (CISC) (General Purpose)</a:t>
            </a:r>
          </a:p>
          <a:p>
            <a:pPr lvl="1"/>
            <a:r>
              <a:rPr lang="en-IN" dirty="0"/>
              <a:t>Reduced Instruction set computing (RISC) (General Purpose)</a:t>
            </a:r>
          </a:p>
          <a:p>
            <a:pPr lvl="1"/>
            <a:r>
              <a:rPr lang="en-IN" dirty="0"/>
              <a:t>Very Long Instruction Word Computing (VLIWC) (Parallel Processing)</a:t>
            </a:r>
          </a:p>
          <a:p>
            <a:pPr lvl="1"/>
            <a:r>
              <a:rPr lang="en-IN" dirty="0"/>
              <a:t>Single Instruction Multiple Data Set (SIMD) (Parallel Processing)</a:t>
            </a:r>
          </a:p>
          <a:p>
            <a:pPr lvl="1"/>
            <a:r>
              <a:rPr lang="en-IN" dirty="0"/>
              <a:t>Multiple Instruction Single Data Set (MIMD) (Parallel Processing)</a:t>
            </a:r>
          </a:p>
        </p:txBody>
      </p:sp>
    </p:spTree>
    <p:extLst>
      <p:ext uri="{BB962C8B-B14F-4D97-AF65-F5344CB8AC3E}">
        <p14:creationId xmlns:p14="http://schemas.microsoft.com/office/powerpoint/2010/main" val="3144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AD7E3-3635-4B27-B76C-68EAC1DD5467}"/>
              </a:ext>
            </a:extLst>
          </p:cNvPr>
          <p:cNvSpPr>
            <a:spLocks noGrp="1"/>
          </p:cNvSpPr>
          <p:nvPr>
            <p:ph type="title"/>
          </p:nvPr>
        </p:nvSpPr>
        <p:spPr/>
        <p:txBody>
          <a:bodyPr/>
          <a:lstStyle/>
          <a:p>
            <a:r>
              <a:rPr lang="en-IN" dirty="0"/>
              <a:t>Controller Architecture</a:t>
            </a:r>
          </a:p>
        </p:txBody>
      </p:sp>
      <p:sp>
        <p:nvSpPr>
          <p:cNvPr id="3" name="Content Placeholder 2">
            <a:extLst>
              <a:ext uri="{FF2B5EF4-FFF2-40B4-BE49-F238E27FC236}">
                <a16:creationId xmlns:a16="http://schemas.microsoft.com/office/drawing/2014/main" id="{CED2D602-6597-42F6-AFFE-201192858036}"/>
              </a:ext>
            </a:extLst>
          </p:cNvPr>
          <p:cNvSpPr>
            <a:spLocks noGrp="1"/>
          </p:cNvSpPr>
          <p:nvPr>
            <p:ph idx="1"/>
          </p:nvPr>
        </p:nvSpPr>
        <p:spPr/>
        <p:txBody>
          <a:bodyPr/>
          <a:lstStyle/>
          <a:p>
            <a:r>
              <a:rPr lang="en-IN" dirty="0"/>
              <a:t>Implements finite state machine model</a:t>
            </a:r>
          </a:p>
          <a:p>
            <a:r>
              <a:rPr lang="en-IN" dirty="0"/>
              <a:t>Uses state register and two combinational circuits</a:t>
            </a:r>
          </a:p>
          <a:p>
            <a:r>
              <a:rPr lang="en-IN" dirty="0"/>
              <a:t>State register holds present state</a:t>
            </a:r>
          </a:p>
          <a:p>
            <a:r>
              <a:rPr lang="en-IN" dirty="0"/>
              <a:t>Combinational circuit implements the logic for the next state and output</a:t>
            </a:r>
          </a:p>
        </p:txBody>
      </p:sp>
    </p:spTree>
    <p:extLst>
      <p:ext uri="{BB962C8B-B14F-4D97-AF65-F5344CB8AC3E}">
        <p14:creationId xmlns:p14="http://schemas.microsoft.com/office/powerpoint/2010/main" val="359426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2DE76-168E-4691-8BF1-C60B706FA4C3}"/>
              </a:ext>
            </a:extLst>
          </p:cNvPr>
          <p:cNvSpPr>
            <a:spLocks noGrp="1"/>
          </p:cNvSpPr>
          <p:nvPr>
            <p:ph type="title"/>
          </p:nvPr>
        </p:nvSpPr>
        <p:spPr/>
        <p:txBody>
          <a:bodyPr/>
          <a:lstStyle/>
          <a:p>
            <a:r>
              <a:rPr lang="en-IN" dirty="0"/>
              <a:t>Data path Architecture</a:t>
            </a:r>
          </a:p>
        </p:txBody>
      </p:sp>
      <p:sp>
        <p:nvSpPr>
          <p:cNvPr id="3" name="Content Placeholder 2">
            <a:extLst>
              <a:ext uri="{FF2B5EF4-FFF2-40B4-BE49-F238E27FC236}">
                <a16:creationId xmlns:a16="http://schemas.microsoft.com/office/drawing/2014/main" id="{09C3558D-ECCD-48D0-80F9-CF4DE5E0F9EF}"/>
              </a:ext>
            </a:extLst>
          </p:cNvPr>
          <p:cNvSpPr>
            <a:spLocks noGrp="1"/>
          </p:cNvSpPr>
          <p:nvPr>
            <p:ph idx="1"/>
          </p:nvPr>
        </p:nvSpPr>
        <p:spPr/>
        <p:txBody>
          <a:bodyPr/>
          <a:lstStyle/>
          <a:p>
            <a:r>
              <a:rPr lang="en-IN" dirty="0"/>
              <a:t>Suited for implementing data flow graph model</a:t>
            </a:r>
          </a:p>
          <a:p>
            <a:r>
              <a:rPr lang="en-IN" dirty="0"/>
              <a:t>Output is generated as a result of a set of predefined computation on input data</a:t>
            </a:r>
          </a:p>
          <a:p>
            <a:r>
              <a:rPr lang="en-IN" dirty="0"/>
              <a:t>Data path is a channel between input and output</a:t>
            </a:r>
          </a:p>
          <a:p>
            <a:r>
              <a:rPr lang="en-IN" dirty="0"/>
              <a:t>Data path contains registers, counters, register files, memories and ports along with high speed arithmetic units. </a:t>
            </a:r>
          </a:p>
          <a:p>
            <a:r>
              <a:rPr lang="en-IN" dirty="0"/>
              <a:t>Ports connects data path to multiple buses</a:t>
            </a:r>
          </a:p>
          <a:p>
            <a:r>
              <a:rPr lang="en-IN" dirty="0"/>
              <a:t>Arithmetic units are connected in parallel to improve the performance. </a:t>
            </a:r>
          </a:p>
        </p:txBody>
      </p:sp>
    </p:spTree>
    <p:extLst>
      <p:ext uri="{BB962C8B-B14F-4D97-AF65-F5344CB8AC3E}">
        <p14:creationId xmlns:p14="http://schemas.microsoft.com/office/powerpoint/2010/main" val="4070831398"/>
      </p:ext>
    </p:extLst>
  </p:cSld>
  <p:clrMapOvr>
    <a:masterClrMapping/>
  </p:clrMapOvr>
</p:sld>
</file>

<file path=ppt/theme/theme1.xml><?xml version="1.0" encoding="utf-8"?>
<a:theme xmlns:a="http://schemas.openxmlformats.org/drawingml/2006/main" name="Wisp">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935</TotalTime>
  <Words>2543</Words>
  <Application>Microsoft Office PowerPoint</Application>
  <PresentationFormat>On-screen Show (4:3)</PresentationFormat>
  <Paragraphs>290</Paragraphs>
  <Slides>69</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69</vt:i4>
      </vt:variant>
    </vt:vector>
  </HeadingPairs>
  <TitlesOfParts>
    <vt:vector size="78" baseType="lpstr">
      <vt:lpstr>Adobe Caslon Pro Bold</vt:lpstr>
      <vt:lpstr>Arial</vt:lpstr>
      <vt:lpstr>Calibri</vt:lpstr>
      <vt:lpstr>Century Gothic</vt:lpstr>
      <vt:lpstr>Source Sans Pro</vt:lpstr>
      <vt:lpstr>Times New Roman</vt:lpstr>
      <vt:lpstr>Wingdings</vt:lpstr>
      <vt:lpstr>Wingdings 3</vt:lpstr>
      <vt:lpstr>Wisp</vt:lpstr>
      <vt:lpstr>Hardware Software Co-Design and Program Modelling</vt:lpstr>
      <vt:lpstr>Module II</vt:lpstr>
      <vt:lpstr>Traditional Embedded System Development Approach</vt:lpstr>
      <vt:lpstr>Hardware Software Co-design</vt:lpstr>
      <vt:lpstr>Fundamental Issues in hardware software co design</vt:lpstr>
      <vt:lpstr>Selecting the model</vt:lpstr>
      <vt:lpstr>Selecting the Architecture</vt:lpstr>
      <vt:lpstr>Controller Architecture</vt:lpstr>
      <vt:lpstr>Data path Architecture</vt:lpstr>
      <vt:lpstr>Finite State Machine Data Path</vt:lpstr>
      <vt:lpstr>Complex Instruction set Computing</vt:lpstr>
      <vt:lpstr>Reduced Instruction Set Architecture</vt:lpstr>
      <vt:lpstr>Very Long Instruction Word</vt:lpstr>
      <vt:lpstr>Parallel Processing Architecture</vt:lpstr>
      <vt:lpstr>Language Selection</vt:lpstr>
      <vt:lpstr>Partitioning of System Requirements into H/w and S/w</vt:lpstr>
      <vt:lpstr>Steps in Co-design</vt:lpstr>
      <vt:lpstr>Computational Models in Embedded Design</vt:lpstr>
      <vt:lpstr>Data Flow Graph/ Diagram(DFG) Model</vt:lpstr>
      <vt:lpstr>PowerPoint Presentation</vt:lpstr>
      <vt:lpstr>PowerPoint Presentation</vt:lpstr>
      <vt:lpstr>PowerPoint Presentation</vt:lpstr>
      <vt:lpstr>  Control/Data Flow Graph</vt:lpstr>
      <vt:lpstr>PowerPoint Presentation</vt:lpstr>
      <vt:lpstr>PowerPoint Presentation</vt:lpstr>
      <vt:lpstr>State Machine Model</vt:lpstr>
      <vt:lpstr>PowerPoint Presentation</vt:lpstr>
      <vt:lpstr>Example: Seat Belt Warning in automotive</vt:lpstr>
      <vt:lpstr>PowerPoint Presentation</vt:lpstr>
      <vt:lpstr>Example : Timer </vt:lpstr>
      <vt:lpstr>Exercise: </vt:lpstr>
      <vt:lpstr>PowerPoint Presentation</vt:lpstr>
      <vt:lpstr>Example 3:</vt:lpstr>
      <vt:lpstr>PowerPoint Presentation</vt:lpstr>
      <vt:lpstr>Sequential Process Model </vt:lpstr>
      <vt:lpstr>PowerPoint Presentation</vt:lpstr>
      <vt:lpstr>Concurrent Process Model </vt:lpstr>
      <vt:lpstr>Example for CPM(Seat Belt Warning System)</vt:lpstr>
      <vt:lpstr>PowerPoint Presentation</vt:lpstr>
      <vt:lpstr>PowerPoint Presentation</vt:lpstr>
      <vt:lpstr>Object oriented model</vt:lpstr>
      <vt:lpstr>PowerPoint Presentation</vt:lpstr>
      <vt:lpstr>UML</vt:lpstr>
      <vt:lpstr>UML Building Blocks</vt:lpstr>
      <vt:lpstr>Four Kinds of Things</vt:lpstr>
      <vt:lpstr>Structural things</vt:lpstr>
      <vt:lpstr>Structural things</vt:lpstr>
      <vt:lpstr>Structural things</vt:lpstr>
      <vt:lpstr>Behavioural Things</vt:lpstr>
      <vt:lpstr>Grouping things</vt:lpstr>
      <vt:lpstr>Annotational things</vt:lpstr>
      <vt:lpstr>Example</vt:lpstr>
      <vt:lpstr>Relationships</vt:lpstr>
      <vt:lpstr>Relationship</vt:lpstr>
      <vt:lpstr>Example</vt:lpstr>
      <vt:lpstr>UML Diagrams</vt:lpstr>
      <vt:lpstr>Static diagrams</vt:lpstr>
      <vt:lpstr>Different static diagrams</vt:lpstr>
      <vt:lpstr>Example of component diagram</vt:lpstr>
      <vt:lpstr>Deployment diagram</vt:lpstr>
      <vt:lpstr>Notations of deployment diagram</vt:lpstr>
      <vt:lpstr>Example </vt:lpstr>
      <vt:lpstr>Behavioural Diagram</vt:lpstr>
      <vt:lpstr>PowerPoint Presentation</vt:lpstr>
      <vt:lpstr>PowerPoint Presentation</vt:lpstr>
      <vt:lpstr>Use case diagram example</vt:lpstr>
      <vt:lpstr>Sequence diagram Example</vt:lpstr>
      <vt:lpstr>UML Tools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II</dc:title>
  <dc:creator>RESHMA</dc:creator>
  <cp:lastModifiedBy>Dyuthi Gopakumar</cp:lastModifiedBy>
  <cp:revision>58</cp:revision>
  <dcterms:created xsi:type="dcterms:W3CDTF">2019-02-05T03:59:07Z</dcterms:created>
  <dcterms:modified xsi:type="dcterms:W3CDTF">2021-04-11T18:28:43Z</dcterms:modified>
</cp:coreProperties>
</file>

<file path=docProps/thumbnail.jpeg>
</file>